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handoutMasterIdLst>
    <p:handoutMasterId r:id="rId27"/>
  </p:handoutMasterIdLst>
  <p:sldIdLst>
    <p:sldId id="416" r:id="rId3"/>
    <p:sldId id="398" r:id="rId4"/>
    <p:sldId id="259" r:id="rId5"/>
    <p:sldId id="404" r:id="rId6"/>
    <p:sldId id="400" r:id="rId7"/>
    <p:sldId id="401" r:id="rId8"/>
    <p:sldId id="402" r:id="rId9"/>
    <p:sldId id="403" r:id="rId10"/>
    <p:sldId id="405" r:id="rId11"/>
    <p:sldId id="360" r:id="rId12"/>
    <p:sldId id="397" r:id="rId13"/>
    <p:sldId id="411" r:id="rId14"/>
    <p:sldId id="409" r:id="rId15"/>
    <p:sldId id="412" r:id="rId16"/>
    <p:sldId id="415" r:id="rId17"/>
    <p:sldId id="385" r:id="rId18"/>
    <p:sldId id="407" r:id="rId19"/>
    <p:sldId id="413" r:id="rId20"/>
    <p:sldId id="414" r:id="rId21"/>
    <p:sldId id="408" r:id="rId22"/>
    <p:sldId id="382" r:id="rId23"/>
    <p:sldId id="370" r:id="rId24"/>
    <p:sldId id="406" r:id="rId25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rs Honer" initials="LH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33CCFF"/>
    <a:srgbClr val="F8F200"/>
    <a:srgbClr val="FFFF00"/>
    <a:srgbClr val="FF3300"/>
    <a:srgbClr val="FF6600"/>
    <a:srgbClr val="CC9900"/>
    <a:srgbClr val="FFFF66"/>
    <a:srgbClr val="3399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69" autoAdjust="0"/>
    <p:restoredTop sz="94660"/>
  </p:normalViewPr>
  <p:slideViewPr>
    <p:cSldViewPr snapToGrid="0">
      <p:cViewPr varScale="1">
        <p:scale>
          <a:sx n="69" d="100"/>
          <a:sy n="69" d="100"/>
        </p:scale>
        <p:origin x="36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82F50B-708C-40F6-9719-720D08B94FE1}" type="datetimeFigureOut">
              <a:rPr lang="de-DE" smtClean="0"/>
              <a:t>02.08.2021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125AC0-EA4C-4454-AE8A-A36447243D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02820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43A4A-645A-4F64-A2B6-F08976D16DF0}" type="datetimeFigureOut">
              <a:rPr lang="de-DE" smtClean="0"/>
              <a:t>02.08.2021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BAC51-E74B-4531-AFDB-589B036CD00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3650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865CAF-8CD5-4133-B131-77C046CDFB23}" type="datetime1">
              <a:rPr lang="de-DE" smtClean="0"/>
              <a:t>02.08.2021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52499E-2BC6-4BB8-80B6-5FB74CE37C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9961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9B921F-F386-41D3-BB62-2A5983C3F842}" type="datetime1">
              <a:rPr lang="de-DE" smtClean="0"/>
              <a:t>02.08.2021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52499E-2BC6-4BB8-80B6-5FB74CE37C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159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121B1B-C699-4FDD-B69D-097FCB6B6D73}" type="datetime1">
              <a:rPr lang="de-DE" smtClean="0"/>
              <a:t>02.08.2021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52499E-2BC6-4BB8-80B6-5FB74CE37C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5294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C2D3-38F3-4B32-8F07-66BE6416794B}" type="datetime1">
              <a:rPr lang="de-DE" smtClean="0"/>
              <a:t>02.08.2021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53B0A-1D87-4F92-9429-979E4A9D4E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37862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57078-4FB0-4892-BF20-4252A5F7C4A4}" type="datetime1">
              <a:rPr lang="de-DE" smtClean="0"/>
              <a:t>02.08.2021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53B0A-1D87-4F92-9429-979E4A9D4E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8646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2BF1B-3DDE-45C5-A067-1757A29F8280}" type="datetime1">
              <a:rPr lang="de-DE" smtClean="0"/>
              <a:t>02.08.2021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53B0A-1D87-4F92-9429-979E4A9D4E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8600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11DC5-E416-4585-BF5C-914CDE140314}" type="datetime1">
              <a:rPr lang="de-DE" smtClean="0"/>
              <a:t>02.08.2021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53B0A-1D87-4F92-9429-979E4A9D4E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234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AAB06-C35F-42A8-A24B-03AA18B56C5B}" type="datetime1">
              <a:rPr lang="de-DE" smtClean="0"/>
              <a:t>02.08.2021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53B0A-1D87-4F92-9429-979E4A9D4E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06197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51202-6202-4171-BEC8-367041518DB4}" type="datetime1">
              <a:rPr lang="de-DE" smtClean="0"/>
              <a:t>02.08.2021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53B0A-1D87-4F92-9429-979E4A9D4E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9811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A3523-6615-4DB7-9783-E6255482AF2A}" type="datetime1">
              <a:rPr lang="de-DE" smtClean="0"/>
              <a:t>02.08.2021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53B0A-1D87-4F92-9429-979E4A9D4E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55777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7E5A-85E7-4262-BAF8-BDC8AD1476EB}" type="datetime1">
              <a:rPr lang="de-DE" smtClean="0"/>
              <a:t>02.08.2021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53B0A-1D87-4F92-9429-979E4A9D4E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9332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D1FC05-8C4B-4ED8-B3A0-1EC1F14E8A48}" type="datetime1">
              <a:rPr lang="de-DE" smtClean="0"/>
              <a:t>02.08.2021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52499E-2BC6-4BB8-80B6-5FB74CE37C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6991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81828-A9CC-40EF-9EC0-0BE86574B4BA}" type="datetime1">
              <a:rPr lang="de-DE" smtClean="0"/>
              <a:t>02.08.2021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53B0A-1D87-4F92-9429-979E4A9D4E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725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11BA-268B-4662-9009-8381B87D5C63}" type="datetime1">
              <a:rPr lang="de-DE" smtClean="0"/>
              <a:t>02.08.2021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53B0A-1D87-4F92-9429-979E4A9D4E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25823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D5CDE-EDCA-4C05-AF3A-E6D55A830550}" type="datetime1">
              <a:rPr lang="de-DE" smtClean="0"/>
              <a:t>02.08.2021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53B0A-1D87-4F92-9429-979E4A9D4E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7126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8CB4F-D80A-4025-9F12-4C868ABC626D}" type="datetime1">
              <a:rPr lang="de-DE" smtClean="0"/>
              <a:t>02.08.2021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52499E-2BC6-4BB8-80B6-5FB74CE37C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6066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5B37A0-9172-4435-B8D5-76030AFA91BC}" type="datetime1">
              <a:rPr lang="de-DE" smtClean="0"/>
              <a:t>02.08.2021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52499E-2BC6-4BB8-80B6-5FB74CE37C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4014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2F5BE0-2ACE-4C80-8E18-AC8250A0D525}" type="datetime1">
              <a:rPr lang="de-DE" smtClean="0"/>
              <a:t>02.08.2021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52499E-2BC6-4BB8-80B6-5FB74CE37C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5089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D7B0BA-851F-4E8F-A3E1-35EA82822A2A}" type="datetime1">
              <a:rPr lang="de-DE" smtClean="0"/>
              <a:t>02.08.2021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52499E-2BC6-4BB8-80B6-5FB74CE37C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9738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F70865-830D-46E5-8906-B5390555904F}" type="datetime1">
              <a:rPr lang="de-DE" smtClean="0"/>
              <a:t>02.08.2021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52499E-2BC6-4BB8-80B6-5FB74CE37C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3826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24CC8-DFF9-4716-95A2-D55B38B66E19}" type="datetime1">
              <a:rPr lang="de-DE" smtClean="0"/>
              <a:t>02.08.2021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52499E-2BC6-4BB8-80B6-5FB74CE37C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536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EB8952-FBC1-408F-BA6A-6B34C5E8F46A}" type="datetime1">
              <a:rPr lang="de-DE" smtClean="0"/>
              <a:t>02.08.2021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52499E-2BC6-4BB8-80B6-5FB74CE37C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6925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r Verbinder 7"/>
          <p:cNvCxnSpPr/>
          <p:nvPr userDrawn="1"/>
        </p:nvCxnSpPr>
        <p:spPr>
          <a:xfrm flipV="1">
            <a:off x="-1" y="714879"/>
            <a:ext cx="8316000" cy="0"/>
          </a:xfrm>
          <a:prstGeom prst="line">
            <a:avLst/>
          </a:prstGeom>
          <a:ln w="317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 userDrawn="1"/>
        </p:nvSpPr>
        <p:spPr>
          <a:xfrm>
            <a:off x="-1" y="6442791"/>
            <a:ext cx="34432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Landesjagdverband Baden-Württemberg e.V. </a:t>
            </a: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4" name="Gerader Verbinder 23"/>
          <p:cNvCxnSpPr/>
          <p:nvPr userDrawn="1"/>
        </p:nvCxnSpPr>
        <p:spPr>
          <a:xfrm flipV="1">
            <a:off x="0" y="6309360"/>
            <a:ext cx="8316000" cy="9125"/>
          </a:xfrm>
          <a:prstGeom prst="line">
            <a:avLst/>
          </a:prstGeom>
          <a:ln w="317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4" y="61483"/>
            <a:ext cx="603993" cy="58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01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3BAB2-AD75-4D72-BD84-09C998A859BE}" type="datetime1">
              <a:rPr lang="de-DE" smtClean="0"/>
              <a:t>02.08.2021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53B0A-1D87-4F92-9429-979E4A9D4E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972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1.jpeg"/><Relationship Id="rId2" Type="http://schemas.openxmlformats.org/officeDocument/2006/relationships/hyperlink" Target="http://www.jagereyundfelle.de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878" y="152256"/>
            <a:ext cx="1732711" cy="1686059"/>
          </a:xfrm>
          <a:prstGeom prst="rect">
            <a:avLst/>
          </a:prstGeom>
        </p:spPr>
      </p:pic>
      <p:cxnSp>
        <p:nvCxnSpPr>
          <p:cNvPr id="8" name="Gerader Verbinder 7"/>
          <p:cNvCxnSpPr/>
          <p:nvPr/>
        </p:nvCxnSpPr>
        <p:spPr>
          <a:xfrm flipV="1">
            <a:off x="0" y="714894"/>
            <a:ext cx="7182196" cy="22137"/>
          </a:xfrm>
          <a:prstGeom prst="line">
            <a:avLst/>
          </a:prstGeom>
          <a:ln w="317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 flipV="1">
            <a:off x="0" y="6216994"/>
            <a:ext cx="8937938" cy="0"/>
          </a:xfrm>
          <a:prstGeom prst="line">
            <a:avLst/>
          </a:prstGeom>
          <a:ln w="317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381769" y="6342757"/>
            <a:ext cx="8392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Landesjagdverband 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Baden-Württemberg e.V</a:t>
            </a:r>
            <a:r>
              <a:rPr lang="de-D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   			</a:t>
            </a:r>
            <a:endParaRPr lang="de-DE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790113" y="152256"/>
            <a:ext cx="10351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12 </a:t>
            </a:r>
            <a:r>
              <a:rPr lang="de-DE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</a:t>
            </a:r>
            <a:r>
              <a:rPr lang="de-DE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ahre Auerwildprojekte des LJV</a:t>
            </a:r>
            <a:endParaRPr lang="de-DE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4" y="862793"/>
            <a:ext cx="9110327" cy="507581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9509857" y="2242589"/>
            <a:ext cx="255582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Ein Blick zurück </a:t>
            </a:r>
          </a:p>
          <a:p>
            <a:r>
              <a:rPr lang="de-DE" sz="2400" dirty="0" smtClean="0"/>
              <a:t>mit Blick nach vorn</a:t>
            </a:r>
          </a:p>
          <a:p>
            <a:endParaRPr lang="de-DE" sz="2400" dirty="0"/>
          </a:p>
          <a:p>
            <a:endParaRPr lang="de-DE" sz="2400" dirty="0" smtClean="0"/>
          </a:p>
          <a:p>
            <a:endParaRPr lang="de-DE" sz="2400" dirty="0"/>
          </a:p>
          <a:p>
            <a:endParaRPr lang="de-DE" sz="2400" dirty="0" smtClean="0"/>
          </a:p>
          <a:p>
            <a:endParaRPr lang="de-DE" sz="2400" dirty="0"/>
          </a:p>
          <a:p>
            <a:endParaRPr lang="de-DE" sz="2400" dirty="0" smtClean="0"/>
          </a:p>
          <a:p>
            <a:r>
              <a:rPr lang="de-DE" sz="2400" dirty="0" smtClean="0"/>
              <a:t>Klaus</a:t>
            </a:r>
          </a:p>
          <a:p>
            <a:r>
              <a:rPr lang="de-DE" sz="2400" dirty="0" smtClean="0"/>
              <a:t>Lachenmaier, LJV</a:t>
            </a:r>
            <a:endParaRPr lang="de-DE" sz="24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53B0A-1D87-4F92-9429-979E4A9D4E29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266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r Verbinder 7"/>
          <p:cNvCxnSpPr/>
          <p:nvPr/>
        </p:nvCxnSpPr>
        <p:spPr>
          <a:xfrm flipV="1">
            <a:off x="0" y="714894"/>
            <a:ext cx="7182196" cy="22137"/>
          </a:xfrm>
          <a:prstGeom prst="line">
            <a:avLst/>
          </a:prstGeom>
          <a:ln w="317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 flipV="1">
            <a:off x="0" y="6216994"/>
            <a:ext cx="8937938" cy="0"/>
          </a:xfrm>
          <a:prstGeom prst="line">
            <a:avLst/>
          </a:prstGeom>
          <a:ln w="317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0" y="183909"/>
            <a:ext cx="9615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Projekt 2 - Nachhaltige Nutzung von Fuchs- und Marderbälgen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44151" y="1069437"/>
            <a:ext cx="10054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In den Projektzeiträumen wurden im Schwarzwald jährlich mehr als 20 Artenschutzwochen initiiert und von den Hegeberatern besucht.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339" y="2276457"/>
            <a:ext cx="6851250" cy="3811008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3240350" y="768062"/>
            <a:ext cx="5036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000" dirty="0" smtClean="0"/>
              <a:t> 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51" y="1963262"/>
            <a:ext cx="4763428" cy="357257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878" y="152256"/>
            <a:ext cx="1732711" cy="1686059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166253" y="6288861"/>
            <a:ext cx="12124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Landesjagdverband 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Baden-Württemberg e.V</a:t>
            </a:r>
            <a:r>
              <a:rPr lang="de-D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   			</a:t>
            </a:r>
            <a:endParaRPr lang="de-DE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53B0A-1D87-4F92-9429-979E4A9D4E29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977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73" y="2560494"/>
            <a:ext cx="1732711" cy="1686059"/>
          </a:xfrm>
          <a:prstGeom prst="rect">
            <a:avLst/>
          </a:prstGeom>
        </p:spPr>
      </p:pic>
      <p:cxnSp>
        <p:nvCxnSpPr>
          <p:cNvPr id="8" name="Gerader Verbinder 7"/>
          <p:cNvCxnSpPr/>
          <p:nvPr/>
        </p:nvCxnSpPr>
        <p:spPr>
          <a:xfrm flipV="1">
            <a:off x="0" y="714894"/>
            <a:ext cx="7182196" cy="22137"/>
          </a:xfrm>
          <a:prstGeom prst="line">
            <a:avLst/>
          </a:prstGeom>
          <a:ln w="317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 flipV="1">
            <a:off x="0" y="6216994"/>
            <a:ext cx="8937938" cy="0"/>
          </a:xfrm>
          <a:prstGeom prst="line">
            <a:avLst/>
          </a:prstGeom>
          <a:ln w="317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166253" y="6288861"/>
            <a:ext cx="12124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Landesjagdverband 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Baden-Württemberg e.V</a:t>
            </a:r>
            <a:r>
              <a:rPr lang="de-D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   			</a:t>
            </a:r>
            <a:endParaRPr lang="de-DE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854768" y="176285"/>
            <a:ext cx="10351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Projekt 2 - Die Marke Schwarzwaldpelz</a:t>
            </a:r>
            <a:endParaRPr lang="de-DE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884" y="1087745"/>
            <a:ext cx="3466421" cy="463155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920" y="934917"/>
            <a:ext cx="3174075" cy="4784383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53B0A-1D87-4F92-9429-979E4A9D4E29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36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r Verbinder 7"/>
          <p:cNvCxnSpPr/>
          <p:nvPr/>
        </p:nvCxnSpPr>
        <p:spPr>
          <a:xfrm flipV="1">
            <a:off x="0" y="714894"/>
            <a:ext cx="7182196" cy="22137"/>
          </a:xfrm>
          <a:prstGeom prst="line">
            <a:avLst/>
          </a:prstGeom>
          <a:ln w="317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 flipV="1">
            <a:off x="0" y="6216994"/>
            <a:ext cx="8937938" cy="0"/>
          </a:xfrm>
          <a:prstGeom prst="line">
            <a:avLst/>
          </a:prstGeom>
          <a:ln w="317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0" y="183909"/>
            <a:ext cx="9615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Projekt 2 - Nachhaltige Nutzung von Fuchs- und Marderbälgen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0" y="915082"/>
            <a:ext cx="100547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 smtClean="0"/>
              <a:t>Abbalgstation</a:t>
            </a:r>
            <a:r>
              <a:rPr lang="de-DE" sz="2400" dirty="0" smtClean="0"/>
              <a:t>  - zentraler Baustein für die nachhaltige Nutzung</a:t>
            </a:r>
          </a:p>
          <a:p>
            <a:r>
              <a:rPr lang="de-DE" sz="2400" dirty="0" smtClean="0"/>
              <a:t>Corinna </a:t>
            </a:r>
            <a:r>
              <a:rPr lang="de-DE" sz="2400" dirty="0"/>
              <a:t>Köninger und Felix Kimmig, </a:t>
            </a:r>
            <a:r>
              <a:rPr lang="de-DE" sz="2400" dirty="0" smtClean="0"/>
              <a:t>Achern </a:t>
            </a:r>
            <a:r>
              <a:rPr lang="de-DE" sz="2400" dirty="0" smtClean="0">
                <a:hlinkClick r:id="rId2"/>
              </a:rPr>
              <a:t>www.jagereyundfelle.de</a:t>
            </a:r>
            <a:endParaRPr lang="de-DE" sz="2400" dirty="0" smtClean="0"/>
          </a:p>
          <a:p>
            <a:endParaRPr lang="de-DE" sz="2400" dirty="0" smtClean="0"/>
          </a:p>
          <a:p>
            <a:endParaRPr lang="de-DE" sz="2400" dirty="0"/>
          </a:p>
          <a:p>
            <a:endParaRPr lang="de-DE" sz="2400" dirty="0" smtClean="0"/>
          </a:p>
          <a:p>
            <a:endParaRPr lang="de-DE" sz="2400" dirty="0"/>
          </a:p>
          <a:p>
            <a:endParaRPr lang="de-DE" sz="2400" dirty="0"/>
          </a:p>
          <a:p>
            <a:endParaRPr lang="de-DE" sz="2400" dirty="0" smtClean="0"/>
          </a:p>
        </p:txBody>
      </p:sp>
      <p:sp>
        <p:nvSpPr>
          <p:cNvPr id="10" name="Textfeld 9"/>
          <p:cNvSpPr txBox="1"/>
          <p:nvPr/>
        </p:nvSpPr>
        <p:spPr>
          <a:xfrm>
            <a:off x="3240350" y="768062"/>
            <a:ext cx="5036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000" dirty="0" smtClean="0"/>
              <a:t> 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878" y="152256"/>
            <a:ext cx="1732711" cy="1686059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166253" y="6288861"/>
            <a:ext cx="12124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Landesjagdverband 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Baden-Württemberg e.V</a:t>
            </a:r>
            <a:r>
              <a:rPr lang="de-D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   			</a:t>
            </a:r>
            <a:endParaRPr lang="de-DE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6" y="1784817"/>
            <a:ext cx="2418280" cy="351032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095" y="3712592"/>
            <a:ext cx="4535747" cy="251521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253" y="1701518"/>
            <a:ext cx="6039480" cy="2642942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141" y="4165106"/>
            <a:ext cx="3375183" cy="2531389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53B0A-1D87-4F92-9429-979E4A9D4E29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007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878" y="152256"/>
            <a:ext cx="1732711" cy="1686059"/>
          </a:xfrm>
          <a:prstGeom prst="rect">
            <a:avLst/>
          </a:prstGeom>
        </p:spPr>
      </p:pic>
      <p:cxnSp>
        <p:nvCxnSpPr>
          <p:cNvPr id="8" name="Gerader Verbinder 7"/>
          <p:cNvCxnSpPr/>
          <p:nvPr/>
        </p:nvCxnSpPr>
        <p:spPr>
          <a:xfrm flipV="1">
            <a:off x="0" y="714894"/>
            <a:ext cx="7182196" cy="22137"/>
          </a:xfrm>
          <a:prstGeom prst="line">
            <a:avLst/>
          </a:prstGeom>
          <a:ln w="317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 flipV="1">
            <a:off x="0" y="6216994"/>
            <a:ext cx="8937938" cy="0"/>
          </a:xfrm>
          <a:prstGeom prst="line">
            <a:avLst/>
          </a:prstGeom>
          <a:ln w="317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67732" y="2700938"/>
            <a:ext cx="1212426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Auerwildschutz </a:t>
            </a:r>
            <a:r>
              <a:rPr lang="de-DE" sz="2400" b="1" dirty="0"/>
              <a:t>durch </a:t>
            </a:r>
            <a:r>
              <a:rPr lang="de-DE" sz="2400" b="1" dirty="0" err="1"/>
              <a:t>Prädatorenbejagung</a:t>
            </a:r>
            <a:r>
              <a:rPr lang="de-DE" sz="2400" b="1" dirty="0"/>
              <a:t> - Etablierung der nachhaltigen Nutzung von Fuchs- und Marderbälgen 2015 </a:t>
            </a:r>
            <a:r>
              <a:rPr lang="de-DE" sz="2400" b="1" dirty="0" smtClean="0"/>
              <a:t>– 2018 - mit Verlängerungen 2018/19, 2019/20, 2020/21</a:t>
            </a:r>
            <a:endParaRPr lang="de-DE" sz="2400" b="1" dirty="0"/>
          </a:p>
          <a:p>
            <a:endParaRPr lang="de-DE" sz="2400" dirty="0" smtClean="0"/>
          </a:p>
          <a:p>
            <a:pPr marL="457200" indent="-457200">
              <a:buFont typeface="+mj-lt"/>
              <a:buAutoNum type="arabicParenBoth"/>
            </a:pPr>
            <a:r>
              <a:rPr lang="de-DE" sz="2400" dirty="0" smtClean="0"/>
              <a:t>Fortführung </a:t>
            </a:r>
            <a:r>
              <a:rPr lang="de-DE" sz="2400" dirty="0"/>
              <a:t>von Beratung, Unterstützung der Auerwildhegeringe/AHG, Artenschutz-wochen, Ideelle Anreize/Ehrungen, Zusammenarbeit mit AGR und FVA-Projekten</a:t>
            </a: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609600" indent="-609600">
              <a:buFont typeface="+mj-lt"/>
              <a:buAutoNum type="arabicParenBoth"/>
            </a:pPr>
            <a:r>
              <a:rPr lang="de-DE" altLang="de-DE" sz="2400" dirty="0" smtClean="0"/>
              <a:t>Ausbau Netzwerk Projektpartner (Kürschner, </a:t>
            </a:r>
            <a:r>
              <a:rPr lang="de-DE" altLang="de-DE" sz="2400" dirty="0" err="1" smtClean="0"/>
              <a:t>Abbalgstation</a:t>
            </a:r>
            <a:r>
              <a:rPr lang="de-DE" altLang="de-DE" sz="2400" dirty="0" smtClean="0"/>
              <a:t>, Messen)</a:t>
            </a:r>
            <a:endParaRPr lang="de-DE" altLang="de-DE" sz="2400" dirty="0"/>
          </a:p>
          <a:p>
            <a:pPr marL="609600" indent="-609600">
              <a:buFont typeface="+mj-lt"/>
              <a:buAutoNum type="arabicParenBoth"/>
            </a:pPr>
            <a:r>
              <a:rPr lang="de-DE" altLang="de-DE" sz="2400" dirty="0" smtClean="0"/>
              <a:t>Abgrenzung und </a:t>
            </a:r>
            <a:r>
              <a:rPr lang="de-DE" altLang="de-DE" sz="2400" dirty="0"/>
              <a:t>K</a:t>
            </a:r>
            <a:r>
              <a:rPr lang="de-DE" altLang="de-DE" sz="2400" dirty="0" smtClean="0"/>
              <a:t>ooperation zu/mit Fellwechsel</a:t>
            </a:r>
            <a:endParaRPr lang="de-DE" altLang="de-DE" sz="2400" dirty="0"/>
          </a:p>
          <a:p>
            <a:pPr marL="609600" indent="-609600">
              <a:buFont typeface="+mj-lt"/>
              <a:buAutoNum type="arabicParenBoth"/>
            </a:pPr>
            <a:r>
              <a:rPr lang="de-DE" altLang="de-DE" sz="2400" dirty="0" smtClean="0"/>
              <a:t>Wissenschaftliche Absicherung durch Dissertation Lino </a:t>
            </a:r>
            <a:r>
              <a:rPr lang="de-DE" altLang="de-DE" sz="2400" dirty="0" err="1" smtClean="0"/>
              <a:t>Kämmerle</a:t>
            </a:r>
            <a:endParaRPr lang="de-DE" altLang="de-DE" sz="2400" dirty="0" smtClean="0"/>
          </a:p>
          <a:p>
            <a:pPr marL="609600" indent="-609600">
              <a:buFont typeface="+mj-lt"/>
              <a:buAutoNum type="arabicParenBoth"/>
            </a:pPr>
            <a:r>
              <a:rPr lang="de-DE" altLang="de-DE" sz="2400" dirty="0" smtClean="0"/>
              <a:t>Evaluierung im Rahmen des Aktionsplans Auerhuhn</a:t>
            </a:r>
            <a:endParaRPr lang="de-DE" altLang="de-DE" sz="2400" dirty="0"/>
          </a:p>
          <a:p>
            <a:endParaRPr lang="de-DE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de-D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Landesjagdverband 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Baden-Württemberg e.V</a:t>
            </a:r>
            <a:r>
              <a:rPr lang="de-D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   			</a:t>
            </a:r>
            <a:endParaRPr lang="de-DE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08223" y="176285"/>
            <a:ext cx="11318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Projekt </a:t>
            </a:r>
            <a:r>
              <a:rPr lang="de-DE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 – </a:t>
            </a:r>
            <a:r>
              <a:rPr lang="de-DE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Prädatorenbejagung</a:t>
            </a:r>
            <a:r>
              <a:rPr lang="de-D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und nachhaltige 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Nutzung von Fuchs- und Marderbälgen</a:t>
            </a:r>
          </a:p>
        </p:txBody>
      </p:sp>
      <p:pic>
        <p:nvPicPr>
          <p:cNvPr id="7" name="Picture 8" descr="Bild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72" y="808028"/>
            <a:ext cx="6811673" cy="190427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53B0A-1D87-4F92-9429-979E4A9D4E29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34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878" y="152256"/>
            <a:ext cx="1732711" cy="1686059"/>
          </a:xfrm>
          <a:prstGeom prst="rect">
            <a:avLst/>
          </a:prstGeom>
        </p:spPr>
      </p:pic>
      <p:cxnSp>
        <p:nvCxnSpPr>
          <p:cNvPr id="8" name="Gerader Verbinder 7"/>
          <p:cNvCxnSpPr/>
          <p:nvPr/>
        </p:nvCxnSpPr>
        <p:spPr>
          <a:xfrm flipV="1">
            <a:off x="0" y="714894"/>
            <a:ext cx="7182196" cy="22137"/>
          </a:xfrm>
          <a:prstGeom prst="line">
            <a:avLst/>
          </a:prstGeom>
          <a:ln w="317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 flipV="1">
            <a:off x="0" y="6216994"/>
            <a:ext cx="8937938" cy="0"/>
          </a:xfrm>
          <a:prstGeom prst="line">
            <a:avLst/>
          </a:prstGeom>
          <a:ln w="317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67732" y="995285"/>
            <a:ext cx="12124268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				</a:t>
            </a:r>
            <a:r>
              <a:rPr lang="de-DE" sz="2400" dirty="0" smtClean="0"/>
              <a:t>Bilanz </a:t>
            </a:r>
            <a:r>
              <a:rPr lang="de-DE" sz="2400" dirty="0" err="1"/>
              <a:t>Abbalgstation</a:t>
            </a:r>
            <a:endParaRPr lang="de-DE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de-DE" sz="2400" dirty="0"/>
          </a:p>
          <a:p>
            <a:endParaRPr lang="de-DE" altLang="de-DE" sz="2400" dirty="0" smtClean="0"/>
          </a:p>
          <a:p>
            <a:endParaRPr lang="de-DE" altLang="de-DE" sz="2400" dirty="0" smtClean="0"/>
          </a:p>
          <a:p>
            <a:pPr marL="609600" indent="-609600">
              <a:buFontTx/>
              <a:buAutoNum type="arabicParenBoth"/>
            </a:pPr>
            <a:endParaRPr lang="de-DE" altLang="de-DE" sz="2400" dirty="0"/>
          </a:p>
          <a:p>
            <a:endParaRPr lang="de-DE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de-DE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de-DE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de-DE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de-DE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de-DE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de-DE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de-D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Landesjagdverband 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Baden-Württemberg e.V</a:t>
            </a:r>
            <a:r>
              <a:rPr lang="de-D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   			</a:t>
            </a:r>
            <a:endParaRPr lang="de-DE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08223" y="176285"/>
            <a:ext cx="11318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Projekt </a:t>
            </a:r>
            <a:r>
              <a:rPr lang="de-DE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 – </a:t>
            </a:r>
            <a:r>
              <a:rPr lang="de-DE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Prädatorenbejagung</a:t>
            </a:r>
            <a:r>
              <a:rPr lang="de-D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und nachhaltige 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Nutzung von Fuchs- und Marderbälgen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42" y="1636186"/>
            <a:ext cx="6913707" cy="448132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41" y="860937"/>
            <a:ext cx="2869405" cy="5157099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53B0A-1D87-4F92-9429-979E4A9D4E29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829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878" y="152256"/>
            <a:ext cx="1732711" cy="1686059"/>
          </a:xfrm>
          <a:prstGeom prst="rect">
            <a:avLst/>
          </a:prstGeom>
        </p:spPr>
      </p:pic>
      <p:cxnSp>
        <p:nvCxnSpPr>
          <p:cNvPr id="8" name="Gerader Verbinder 7"/>
          <p:cNvCxnSpPr/>
          <p:nvPr/>
        </p:nvCxnSpPr>
        <p:spPr>
          <a:xfrm flipV="1">
            <a:off x="0" y="714894"/>
            <a:ext cx="7182196" cy="22137"/>
          </a:xfrm>
          <a:prstGeom prst="line">
            <a:avLst/>
          </a:prstGeom>
          <a:ln w="317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 flipV="1">
            <a:off x="0" y="6216994"/>
            <a:ext cx="8937938" cy="0"/>
          </a:xfrm>
          <a:prstGeom prst="line">
            <a:avLst/>
          </a:prstGeom>
          <a:ln w="317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67732" y="995285"/>
            <a:ext cx="12124268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Dissertation Lino </a:t>
            </a:r>
            <a:r>
              <a:rPr lang="de-DE" sz="2400" dirty="0" err="1" smtClean="0"/>
              <a:t>Kämmerle</a:t>
            </a:r>
            <a:endParaRPr lang="de-DE" sz="2400" b="1" dirty="0"/>
          </a:p>
          <a:p>
            <a:r>
              <a:rPr lang="de-DE" sz="2400" dirty="0" err="1"/>
              <a:t>Prädatorenbejagung</a:t>
            </a:r>
            <a:r>
              <a:rPr lang="de-DE" sz="2400" dirty="0"/>
              <a:t> kann wirken,</a:t>
            </a:r>
          </a:p>
          <a:p>
            <a:r>
              <a:rPr lang="de-DE" sz="2400" dirty="0"/>
              <a:t>muss aber intensiv und effektiv gemacht werden</a:t>
            </a:r>
          </a:p>
          <a:p>
            <a:endParaRPr lang="de-DE" altLang="de-DE" sz="2400" dirty="0" smtClean="0"/>
          </a:p>
          <a:p>
            <a:r>
              <a:rPr lang="de-DE" altLang="de-DE" sz="2400" dirty="0" smtClean="0"/>
              <a:t>Evaluierung Aktionsplan</a:t>
            </a:r>
          </a:p>
          <a:p>
            <a:r>
              <a:rPr lang="de-DE" altLang="de-DE" sz="2400" dirty="0" smtClean="0"/>
              <a:t>Mit der erreichten Steigerung der Bejagung </a:t>
            </a:r>
            <a:endParaRPr lang="de-DE" altLang="de-DE" sz="2400" dirty="0"/>
          </a:p>
          <a:p>
            <a:r>
              <a:rPr lang="de-DE" sz="2400" dirty="0"/>
              <a:t>t</a:t>
            </a:r>
            <a:r>
              <a:rPr lang="de-DE" sz="2400" dirty="0" smtClean="0"/>
              <a:t>rat kein positiver </a:t>
            </a:r>
            <a:r>
              <a:rPr lang="de-DE" sz="2400" dirty="0"/>
              <a:t>E</a:t>
            </a:r>
            <a:r>
              <a:rPr lang="de-DE" sz="2400" dirty="0" smtClean="0"/>
              <a:t>ffekt auf das </a:t>
            </a:r>
            <a:r>
              <a:rPr lang="de-DE" sz="2400" dirty="0" err="1" smtClean="0"/>
              <a:t>Auerwild</a:t>
            </a:r>
            <a:r>
              <a:rPr lang="de-DE" sz="2400" dirty="0" smtClean="0"/>
              <a:t> ein</a:t>
            </a:r>
          </a:p>
          <a:p>
            <a:endParaRPr lang="de-DE" sz="2400" dirty="0" smtClean="0"/>
          </a:p>
          <a:p>
            <a:r>
              <a:rPr lang="de-DE" sz="2400" dirty="0" smtClean="0"/>
              <a:t>Folgerung und Auftrag:</a:t>
            </a:r>
          </a:p>
          <a:p>
            <a:r>
              <a:rPr lang="de-DE" sz="2400" dirty="0" smtClean="0"/>
              <a:t>Ein neuer, intensiverer und räumlich gezielterer </a:t>
            </a:r>
          </a:p>
          <a:p>
            <a:r>
              <a:rPr lang="de-DE" sz="2400" dirty="0" smtClean="0"/>
              <a:t>Ansatz ist nötig. Dazu wird die Unterstützung von </a:t>
            </a:r>
          </a:p>
          <a:p>
            <a:r>
              <a:rPr lang="de-DE" sz="2400" dirty="0" smtClean="0"/>
              <a:t>Forst BW </a:t>
            </a:r>
            <a:r>
              <a:rPr lang="de-DE" sz="2400" dirty="0" err="1" smtClean="0"/>
              <a:t>ÄöR</a:t>
            </a:r>
            <a:r>
              <a:rPr lang="de-DE" sz="2400" dirty="0" smtClean="0"/>
              <a:t> und erfahrener Raubwildjäger</a:t>
            </a:r>
          </a:p>
          <a:p>
            <a:r>
              <a:rPr lang="de-DE" sz="2400" dirty="0" smtClean="0"/>
              <a:t>benötigt</a:t>
            </a:r>
          </a:p>
          <a:p>
            <a:endParaRPr lang="de-DE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de-DE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de-D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Landesjagdverband 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Baden-Württemberg e.V</a:t>
            </a:r>
            <a:r>
              <a:rPr lang="de-D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   			</a:t>
            </a:r>
            <a:endParaRPr lang="de-DE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08223" y="176285"/>
            <a:ext cx="11318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Projekt </a:t>
            </a:r>
            <a:r>
              <a:rPr lang="de-DE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 – </a:t>
            </a:r>
            <a:r>
              <a:rPr lang="de-DE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Prädatorenbejagung</a:t>
            </a:r>
            <a:r>
              <a:rPr lang="de-D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und nachhaltige 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Nutzung von Fuchs- und Marderbälgen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377" y="887238"/>
            <a:ext cx="3600635" cy="5181866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53B0A-1D87-4F92-9429-979E4A9D4E29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097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r Verbinder 7"/>
          <p:cNvCxnSpPr/>
          <p:nvPr/>
        </p:nvCxnSpPr>
        <p:spPr>
          <a:xfrm flipV="1">
            <a:off x="0" y="714894"/>
            <a:ext cx="7182196" cy="22137"/>
          </a:xfrm>
          <a:prstGeom prst="line">
            <a:avLst/>
          </a:prstGeom>
          <a:ln w="317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 flipV="1">
            <a:off x="0" y="6216994"/>
            <a:ext cx="8937938" cy="0"/>
          </a:xfrm>
          <a:prstGeom prst="line">
            <a:avLst/>
          </a:prstGeom>
          <a:ln w="317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2405045" y="137262"/>
            <a:ext cx="4918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Bilanz Balgverwertung</a:t>
            </a:r>
            <a:endParaRPr lang="de-DE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539013" y="847529"/>
            <a:ext cx="61877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Projekt Auerwildhegeberater</a:t>
            </a:r>
          </a:p>
          <a:p>
            <a:endParaRPr lang="de-DE" dirty="0" smtClean="0"/>
          </a:p>
          <a:p>
            <a:r>
              <a:rPr lang="de-DE" dirty="0" smtClean="0"/>
              <a:t>Verwertung von rund 7.000 Füchsen und Mardern</a:t>
            </a:r>
          </a:p>
          <a:p>
            <a:r>
              <a:rPr lang="de-DE" dirty="0" smtClean="0"/>
              <a:t>im Projektzeitraum seit 2009</a:t>
            </a:r>
          </a:p>
          <a:p>
            <a:endParaRPr lang="de-DE" dirty="0"/>
          </a:p>
          <a:p>
            <a:r>
              <a:rPr lang="de-DE" dirty="0" smtClean="0"/>
              <a:t>Modell für bundesweites DJV-Projekt</a:t>
            </a:r>
          </a:p>
          <a:p>
            <a:r>
              <a:rPr lang="de-DE" dirty="0" smtClean="0"/>
              <a:t>„Fellwechsel“</a:t>
            </a:r>
          </a:p>
          <a:p>
            <a:endParaRPr lang="de-DE" dirty="0" smtClean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04" y="3155853"/>
            <a:ext cx="3896580" cy="292243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2" y="791443"/>
            <a:ext cx="1915252" cy="287397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750" y="1318603"/>
            <a:ext cx="3372696" cy="505793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434" y="2688821"/>
            <a:ext cx="2996404" cy="1997602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2499E-2BC6-4BB8-80B6-5FB74CE37C13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480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878" y="152256"/>
            <a:ext cx="1732711" cy="1686059"/>
          </a:xfrm>
          <a:prstGeom prst="rect">
            <a:avLst/>
          </a:prstGeom>
        </p:spPr>
      </p:pic>
      <p:cxnSp>
        <p:nvCxnSpPr>
          <p:cNvPr id="8" name="Gerader Verbinder 7"/>
          <p:cNvCxnSpPr/>
          <p:nvPr/>
        </p:nvCxnSpPr>
        <p:spPr>
          <a:xfrm flipV="1">
            <a:off x="0" y="714894"/>
            <a:ext cx="7182196" cy="22137"/>
          </a:xfrm>
          <a:prstGeom prst="line">
            <a:avLst/>
          </a:prstGeom>
          <a:ln w="317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 flipV="1">
            <a:off x="0" y="6216994"/>
            <a:ext cx="8937938" cy="0"/>
          </a:xfrm>
          <a:prstGeom prst="line">
            <a:avLst/>
          </a:prstGeom>
          <a:ln w="317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67732" y="995285"/>
            <a:ext cx="1212426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400" b="1" dirty="0" smtClean="0"/>
              <a:t>Überregionale Reichweite</a:t>
            </a:r>
            <a:endParaRPr lang="de-DE" sz="2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de-DE" sz="2400" dirty="0" smtClean="0"/>
              <a:t>Fachtagung Bad </a:t>
            </a:r>
            <a:r>
              <a:rPr lang="de-DE" sz="2400" dirty="0" err="1" smtClean="0"/>
              <a:t>Liebenwerda</a:t>
            </a:r>
            <a:r>
              <a:rPr lang="de-DE" sz="2400" dirty="0" smtClean="0"/>
              <a:t>, Brandenburg 2012</a:t>
            </a:r>
          </a:p>
          <a:p>
            <a:pPr>
              <a:spcAft>
                <a:spcPts val="600"/>
              </a:spcAft>
            </a:pPr>
            <a:r>
              <a:rPr lang="de-DE" sz="2400" dirty="0"/>
              <a:t>Fachtagung Erfurt</a:t>
            </a:r>
            <a:r>
              <a:rPr lang="de-DE" sz="2400" dirty="0" smtClean="0"/>
              <a:t>, Thüringen 2014</a:t>
            </a:r>
          </a:p>
          <a:p>
            <a:pPr>
              <a:spcAft>
                <a:spcPts val="600"/>
              </a:spcAft>
            </a:pPr>
            <a:r>
              <a:rPr lang="de-DE" sz="2400" dirty="0" smtClean="0"/>
              <a:t>Exkursion des Bundesverbandes der Berufsjäger</a:t>
            </a:r>
          </a:p>
          <a:p>
            <a:pPr>
              <a:spcAft>
                <a:spcPts val="600"/>
              </a:spcAft>
            </a:pPr>
            <a:r>
              <a:rPr lang="de-DE" sz="2400" dirty="0" smtClean="0"/>
              <a:t>EU-Papier</a:t>
            </a:r>
            <a:r>
              <a:rPr lang="de-DE" sz="2400" dirty="0"/>
              <a:t> </a:t>
            </a:r>
            <a:r>
              <a:rPr lang="de-DE" sz="2400" dirty="0" err="1" smtClean="0"/>
              <a:t>Factsheet</a:t>
            </a:r>
            <a:r>
              <a:rPr lang="de-DE" sz="2400" dirty="0" smtClean="0"/>
              <a:t> </a:t>
            </a:r>
            <a:r>
              <a:rPr lang="de-DE" sz="2400" dirty="0"/>
              <a:t>zur Jagd in Natura 2000 </a:t>
            </a:r>
            <a:r>
              <a:rPr lang="de-DE" sz="2400" dirty="0" smtClean="0"/>
              <a:t>Gebieten 2013</a:t>
            </a:r>
          </a:p>
          <a:p>
            <a:pPr>
              <a:spcAft>
                <a:spcPts val="600"/>
              </a:spcAft>
            </a:pPr>
            <a:r>
              <a:rPr lang="de-DE" sz="2400" dirty="0" smtClean="0"/>
              <a:t>Landwirtschaftliches Hauptfest Stuttgart</a:t>
            </a:r>
          </a:p>
          <a:p>
            <a:pPr>
              <a:spcAft>
                <a:spcPts val="600"/>
              </a:spcAft>
            </a:pPr>
            <a:r>
              <a:rPr lang="de-DE" sz="2400" dirty="0"/>
              <a:t>Messe Dortmund,  jährliche Teilnahme Firma Ries am </a:t>
            </a:r>
            <a:r>
              <a:rPr lang="de-DE" sz="2400" dirty="0" err="1"/>
              <a:t>Red</a:t>
            </a:r>
            <a:r>
              <a:rPr lang="de-DE" sz="2400" dirty="0"/>
              <a:t> Fox </a:t>
            </a:r>
            <a:r>
              <a:rPr lang="de-DE" sz="2400" dirty="0" smtClean="0"/>
              <a:t>Award</a:t>
            </a:r>
          </a:p>
          <a:p>
            <a:pPr>
              <a:spcAft>
                <a:spcPts val="600"/>
              </a:spcAft>
            </a:pPr>
            <a:r>
              <a:rPr lang="de-DE" sz="2400" dirty="0" smtClean="0"/>
              <a:t>Grüne </a:t>
            </a:r>
            <a:r>
              <a:rPr lang="de-DE" sz="2400" dirty="0"/>
              <a:t>Woche Berlin, mit Fellwechsel &amp; </a:t>
            </a:r>
            <a:r>
              <a:rPr lang="de-DE" sz="2400" dirty="0" smtClean="0"/>
              <a:t>DJV</a:t>
            </a:r>
          </a:p>
          <a:p>
            <a:pPr>
              <a:spcAft>
                <a:spcPts val="600"/>
              </a:spcAft>
            </a:pPr>
            <a:r>
              <a:rPr lang="de-DE" sz="2400" b="1" dirty="0" smtClean="0"/>
              <a:t>Leuchtturmprojekt für andere Initiativen</a:t>
            </a:r>
          </a:p>
          <a:p>
            <a:pPr>
              <a:spcAft>
                <a:spcPts val="600"/>
              </a:spcAft>
            </a:pPr>
            <a:r>
              <a:rPr lang="de-DE" sz="2400" dirty="0" err="1" smtClean="0"/>
              <a:t>We</a:t>
            </a:r>
            <a:r>
              <a:rPr lang="de-DE" sz="2400" dirty="0" smtClean="0"/>
              <a:t> </a:t>
            </a:r>
            <a:r>
              <a:rPr lang="de-DE" sz="2400" dirty="0" err="1" smtClean="0"/>
              <a:t>Prefur</a:t>
            </a:r>
            <a:r>
              <a:rPr lang="de-DE" sz="2400" dirty="0" smtClean="0"/>
              <a:t> (Zentralverband des </a:t>
            </a:r>
            <a:r>
              <a:rPr lang="de-DE" sz="2400" dirty="0" err="1" smtClean="0"/>
              <a:t>Kürschnerhandwerks</a:t>
            </a:r>
            <a:r>
              <a:rPr lang="de-DE" sz="2400" dirty="0" smtClean="0"/>
              <a:t>), Fellwechsel (DJV) </a:t>
            </a:r>
          </a:p>
          <a:p>
            <a:pPr>
              <a:spcAft>
                <a:spcPts val="600"/>
              </a:spcAft>
            </a:pPr>
            <a:r>
              <a:rPr lang="de-DE" sz="2400" dirty="0"/>
              <a:t>o</a:t>
            </a:r>
            <a:r>
              <a:rPr lang="de-DE" sz="2400" dirty="0" smtClean="0"/>
              <a:t>der Mitstreiter: </a:t>
            </a:r>
            <a:r>
              <a:rPr lang="de-DE" sz="2400" dirty="0" err="1" smtClean="0"/>
              <a:t>Friendly</a:t>
            </a:r>
            <a:r>
              <a:rPr lang="de-DE" sz="2400" dirty="0" smtClean="0"/>
              <a:t> </a:t>
            </a:r>
            <a:r>
              <a:rPr lang="de-DE" sz="2400" dirty="0" err="1"/>
              <a:t>Fur</a:t>
            </a:r>
            <a:r>
              <a:rPr lang="de-DE" sz="2400" dirty="0"/>
              <a:t> (Berlin), </a:t>
            </a:r>
            <a:r>
              <a:rPr lang="de-DE" sz="2400" dirty="0" err="1"/>
              <a:t>Righteous</a:t>
            </a:r>
            <a:r>
              <a:rPr lang="de-DE" sz="2400" dirty="0"/>
              <a:t> </a:t>
            </a:r>
            <a:r>
              <a:rPr lang="de-DE" sz="2400" dirty="0" err="1" smtClean="0"/>
              <a:t>Fur</a:t>
            </a:r>
            <a:r>
              <a:rPr lang="de-DE" sz="2400" dirty="0" smtClean="0"/>
              <a:t> (USA)…</a:t>
            </a:r>
          </a:p>
          <a:p>
            <a:pPr>
              <a:spcAft>
                <a:spcPts val="600"/>
              </a:spcAft>
            </a:pPr>
            <a:endParaRPr lang="de-DE" sz="2400" dirty="0"/>
          </a:p>
          <a:p>
            <a:r>
              <a:rPr lang="de-D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Landesjagdverband 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Baden-Württemberg e.V</a:t>
            </a:r>
            <a:r>
              <a:rPr lang="de-D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   			</a:t>
            </a:r>
            <a:endParaRPr lang="de-DE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790113" y="152256"/>
            <a:ext cx="10351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Projekte </a:t>
            </a:r>
            <a:r>
              <a:rPr lang="de-DE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de-DE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Querschnitte</a:t>
            </a:r>
            <a:endParaRPr lang="de-DE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924" y="2748249"/>
            <a:ext cx="2673350" cy="3564467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53B0A-1D87-4F92-9429-979E4A9D4E29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918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r Verbinder 7"/>
          <p:cNvCxnSpPr/>
          <p:nvPr/>
        </p:nvCxnSpPr>
        <p:spPr>
          <a:xfrm flipV="1">
            <a:off x="0" y="714894"/>
            <a:ext cx="7182196" cy="22137"/>
          </a:xfrm>
          <a:prstGeom prst="line">
            <a:avLst/>
          </a:prstGeom>
          <a:ln w="317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 flipV="1">
            <a:off x="0" y="6216994"/>
            <a:ext cx="8937938" cy="0"/>
          </a:xfrm>
          <a:prstGeom prst="line">
            <a:avLst/>
          </a:prstGeom>
          <a:ln w="317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0" y="215498"/>
            <a:ext cx="7859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Landwirtschaftliches Hauptfest Stuttgart – 210.000 Besucher</a:t>
            </a:r>
            <a:endParaRPr lang="de-DE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08" y="816925"/>
            <a:ext cx="5921322" cy="394754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724" y="2591194"/>
            <a:ext cx="5921406" cy="402648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66253" y="6288861"/>
            <a:ext cx="12124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Landesjagdverband 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Baden-Württemberg e.V</a:t>
            </a:r>
            <a:r>
              <a:rPr lang="de-D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   			</a:t>
            </a:r>
            <a:endParaRPr lang="de-DE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199" y="197595"/>
            <a:ext cx="3889655" cy="259310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857" y="4113771"/>
            <a:ext cx="2708476" cy="2031357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53B0A-1D87-4F92-9429-979E4A9D4E29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215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r Verbinder 7"/>
          <p:cNvCxnSpPr/>
          <p:nvPr/>
        </p:nvCxnSpPr>
        <p:spPr>
          <a:xfrm flipV="1">
            <a:off x="0" y="714894"/>
            <a:ext cx="7182196" cy="22137"/>
          </a:xfrm>
          <a:prstGeom prst="line">
            <a:avLst/>
          </a:prstGeom>
          <a:ln w="317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 flipV="1">
            <a:off x="0" y="6216994"/>
            <a:ext cx="8937938" cy="0"/>
          </a:xfrm>
          <a:prstGeom prst="line">
            <a:avLst/>
          </a:prstGeom>
          <a:ln w="317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433466" y="219373"/>
            <a:ext cx="7859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Pelzmodeschauen </a:t>
            </a:r>
            <a:endParaRPr lang="de-DE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397" y="832442"/>
            <a:ext cx="1836737" cy="34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2346469"/>
            <a:ext cx="2319338" cy="366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468" y="2445342"/>
            <a:ext cx="2193925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883" y="3040341"/>
            <a:ext cx="4715749" cy="358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249" y="227963"/>
            <a:ext cx="3613895" cy="2710421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166253" y="6288861"/>
            <a:ext cx="12124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Landesjagdverband 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Baden-Württemberg e.V</a:t>
            </a:r>
            <a:r>
              <a:rPr lang="de-D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   			</a:t>
            </a:r>
            <a:endParaRPr lang="de-DE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53B0A-1D87-4F92-9429-979E4A9D4E29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850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878" y="152256"/>
            <a:ext cx="1732711" cy="1686059"/>
          </a:xfrm>
          <a:prstGeom prst="rect">
            <a:avLst/>
          </a:prstGeom>
        </p:spPr>
      </p:pic>
      <p:cxnSp>
        <p:nvCxnSpPr>
          <p:cNvPr id="8" name="Gerader Verbinder 7"/>
          <p:cNvCxnSpPr/>
          <p:nvPr/>
        </p:nvCxnSpPr>
        <p:spPr>
          <a:xfrm flipV="1">
            <a:off x="0" y="714894"/>
            <a:ext cx="7182196" cy="22137"/>
          </a:xfrm>
          <a:prstGeom prst="line">
            <a:avLst/>
          </a:prstGeom>
          <a:ln w="317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 flipV="1">
            <a:off x="0" y="6216994"/>
            <a:ext cx="8937938" cy="0"/>
          </a:xfrm>
          <a:prstGeom prst="line">
            <a:avLst/>
          </a:prstGeom>
          <a:ln w="317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363296" y="6340066"/>
            <a:ext cx="12124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Landesjagdverband 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Baden-Württemberg e.V</a:t>
            </a:r>
            <a:r>
              <a:rPr lang="de-D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   			</a:t>
            </a:r>
            <a:endParaRPr lang="de-DE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790113" y="152256"/>
            <a:ext cx="10351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 Jahre Auerwildprojekte des LJV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2" y="1742357"/>
            <a:ext cx="6354618" cy="402593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992" y="2580703"/>
            <a:ext cx="5527892" cy="3249123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363296" y="860102"/>
            <a:ext cx="85746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/>
              <a:t>Ausgangspunkt </a:t>
            </a:r>
          </a:p>
          <a:p>
            <a:r>
              <a:rPr lang="de-DE" sz="2400" b="1" dirty="0"/>
              <a:t>Aktionsplan Auerhuhn 2008 – 6 Handlungsfelder, darunter „Jagd“</a:t>
            </a:r>
          </a:p>
          <a:p>
            <a:endParaRPr lang="de-DE" sz="1600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53B0A-1D87-4F92-9429-979E4A9D4E29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33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878" y="152256"/>
            <a:ext cx="1732711" cy="1686059"/>
          </a:xfrm>
          <a:prstGeom prst="rect">
            <a:avLst/>
          </a:prstGeom>
        </p:spPr>
      </p:pic>
      <p:cxnSp>
        <p:nvCxnSpPr>
          <p:cNvPr id="8" name="Gerader Verbinder 7"/>
          <p:cNvCxnSpPr/>
          <p:nvPr/>
        </p:nvCxnSpPr>
        <p:spPr>
          <a:xfrm flipV="1">
            <a:off x="0" y="714894"/>
            <a:ext cx="7182196" cy="22137"/>
          </a:xfrm>
          <a:prstGeom prst="line">
            <a:avLst/>
          </a:prstGeom>
          <a:ln w="317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 flipV="1">
            <a:off x="0" y="6216994"/>
            <a:ext cx="8937938" cy="0"/>
          </a:xfrm>
          <a:prstGeom prst="line">
            <a:avLst/>
          </a:prstGeom>
          <a:ln w="317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86205" y="930630"/>
            <a:ext cx="6878013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Projektpartner</a:t>
            </a:r>
          </a:p>
          <a:p>
            <a:endParaRPr lang="de-DE" sz="2400" dirty="0" smtClean="0"/>
          </a:p>
          <a:p>
            <a:r>
              <a:rPr lang="de-DE" sz="2400" dirty="0" smtClean="0"/>
              <a:t>Oliver </a:t>
            </a:r>
            <a:r>
              <a:rPr lang="de-DE" sz="2400" dirty="0"/>
              <a:t>Ries, </a:t>
            </a:r>
            <a:r>
              <a:rPr lang="de-DE" sz="2400" dirty="0" err="1" smtClean="0"/>
              <a:t>Bonndorf</a:t>
            </a:r>
            <a:r>
              <a:rPr lang="de-DE" sz="2400" dirty="0" smtClean="0"/>
              <a:t>: Kürschner, Pelz- und Ledermode</a:t>
            </a:r>
          </a:p>
          <a:p>
            <a:endParaRPr lang="de-DE" sz="2400" dirty="0" smtClean="0"/>
          </a:p>
          <a:p>
            <a:r>
              <a:rPr lang="de-DE" sz="2400" dirty="0" smtClean="0"/>
              <a:t>Michael </a:t>
            </a:r>
            <a:r>
              <a:rPr lang="de-DE" sz="2400" dirty="0"/>
              <a:t>Böhnisch, </a:t>
            </a:r>
            <a:r>
              <a:rPr lang="de-DE" sz="2400" dirty="0" smtClean="0"/>
              <a:t>Münstertal: Gerber, </a:t>
            </a:r>
            <a:r>
              <a:rPr lang="de-DE" sz="2400" dirty="0" err="1" smtClean="0"/>
              <a:t>Fellshop</a:t>
            </a:r>
            <a:endParaRPr lang="de-DE" sz="2400" dirty="0" smtClean="0"/>
          </a:p>
          <a:p>
            <a:endParaRPr lang="de-DE" sz="2400" dirty="0" smtClean="0"/>
          </a:p>
          <a:p>
            <a:r>
              <a:rPr lang="de-DE" sz="2400" dirty="0" smtClean="0"/>
              <a:t>Manfred </a:t>
            </a:r>
            <a:r>
              <a:rPr lang="de-DE" sz="2400" dirty="0" err="1"/>
              <a:t>Siefridt</a:t>
            </a:r>
            <a:r>
              <a:rPr lang="de-DE" sz="2400" dirty="0"/>
              <a:t>, </a:t>
            </a:r>
            <a:r>
              <a:rPr lang="de-DE" sz="2400" dirty="0" err="1" smtClean="0"/>
              <a:t>Schluchsee</a:t>
            </a:r>
            <a:r>
              <a:rPr lang="de-DE" sz="2400" dirty="0" smtClean="0"/>
              <a:t>: Präparator, Felle</a:t>
            </a:r>
          </a:p>
          <a:p>
            <a:endParaRPr lang="de-DE" sz="2400" dirty="0" smtClean="0"/>
          </a:p>
          <a:p>
            <a:r>
              <a:rPr lang="de-DE" sz="2400" dirty="0" smtClean="0"/>
              <a:t>Susanne </a:t>
            </a:r>
            <a:r>
              <a:rPr lang="de-DE" sz="2400" dirty="0"/>
              <a:t>Bischof-Roth, </a:t>
            </a:r>
            <a:r>
              <a:rPr lang="de-DE" sz="2400" dirty="0" smtClean="0"/>
              <a:t>Fischbach</a:t>
            </a:r>
          </a:p>
          <a:p>
            <a:r>
              <a:rPr lang="de-DE" sz="2400" dirty="0" smtClean="0"/>
              <a:t> </a:t>
            </a:r>
          </a:p>
          <a:p>
            <a:r>
              <a:rPr lang="de-DE" sz="2400" dirty="0" smtClean="0"/>
              <a:t>Gudrun </a:t>
            </a:r>
            <a:r>
              <a:rPr lang="de-DE" sz="2400" dirty="0" err="1"/>
              <a:t>Neuchel</a:t>
            </a:r>
            <a:r>
              <a:rPr lang="de-DE" sz="2400" dirty="0"/>
              <a:t>, </a:t>
            </a:r>
            <a:r>
              <a:rPr lang="de-DE" sz="2400" dirty="0" smtClean="0"/>
              <a:t>Freudenstadt: </a:t>
            </a:r>
            <a:r>
              <a:rPr lang="de-DE" sz="2400" dirty="0" err="1" smtClean="0"/>
              <a:t>Gutoli</a:t>
            </a:r>
            <a:r>
              <a:rPr lang="de-DE" sz="2400" dirty="0" smtClean="0"/>
              <a:t> </a:t>
            </a:r>
            <a:r>
              <a:rPr lang="de-DE" sz="2400" dirty="0"/>
              <a:t>Handtaschenmanufaktur </a:t>
            </a:r>
            <a:endParaRPr lang="de-DE" sz="2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de-DE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</a:p>
          <a:p>
            <a:endParaRPr lang="de-DE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de-D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Landesjagdverband 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Baden-Württemberg e.V</a:t>
            </a:r>
            <a:r>
              <a:rPr lang="de-D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   			</a:t>
            </a:r>
            <a:endParaRPr lang="de-DE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790113" y="152256"/>
            <a:ext cx="10351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Projekte </a:t>
            </a:r>
            <a:r>
              <a:rPr lang="de-DE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de-DE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Querschnitte</a:t>
            </a:r>
            <a:endParaRPr lang="de-DE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53B0A-1D87-4F92-9429-979E4A9D4E29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801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r Verbinder 7"/>
          <p:cNvCxnSpPr/>
          <p:nvPr/>
        </p:nvCxnSpPr>
        <p:spPr>
          <a:xfrm flipV="1">
            <a:off x="0" y="714894"/>
            <a:ext cx="7182196" cy="22137"/>
          </a:xfrm>
          <a:prstGeom prst="line">
            <a:avLst/>
          </a:prstGeom>
          <a:ln w="317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 flipV="1">
            <a:off x="0" y="6216994"/>
            <a:ext cx="8937938" cy="0"/>
          </a:xfrm>
          <a:prstGeom prst="line">
            <a:avLst/>
          </a:prstGeom>
          <a:ln w="317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2358863" y="329920"/>
            <a:ext cx="4918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Öffentlichkeitsarbeit</a:t>
            </a:r>
            <a:endParaRPr lang="de-DE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84085" y="917769"/>
            <a:ext cx="61699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08.01.2019	Grüne Woche Berlin, mit Fellwechsel &amp; DJV</a:t>
            </a:r>
          </a:p>
          <a:p>
            <a:r>
              <a:rPr lang="de-DE" dirty="0" smtClean="0"/>
              <a:t>04.02.2019               Messe Dortmund, </a:t>
            </a:r>
            <a:r>
              <a:rPr lang="de-DE" dirty="0" err="1"/>
              <a:t>Red</a:t>
            </a:r>
            <a:r>
              <a:rPr lang="de-DE" dirty="0"/>
              <a:t> Fox </a:t>
            </a:r>
            <a:r>
              <a:rPr lang="de-DE" dirty="0" smtClean="0"/>
              <a:t>Award</a:t>
            </a:r>
          </a:p>
          <a:p>
            <a:r>
              <a:rPr lang="de-DE" dirty="0" smtClean="0"/>
              <a:t>29.-31.03.2019	Messe Wild &amp; Jagd Offenburg</a:t>
            </a:r>
            <a:endParaRPr lang="de-DE" dirty="0"/>
          </a:p>
          <a:p>
            <a:r>
              <a:rPr lang="de-DE" dirty="0" smtClean="0"/>
              <a:t>15.03.2019 	Wildtierforum </a:t>
            </a:r>
            <a:r>
              <a:rPr lang="de-DE" dirty="0" err="1"/>
              <a:t>Denzlingen</a:t>
            </a:r>
            <a:endParaRPr lang="de-DE" dirty="0"/>
          </a:p>
          <a:p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05" y="2661297"/>
            <a:ext cx="5105732" cy="332120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12" y="2102553"/>
            <a:ext cx="4105171" cy="323904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20098" y="1635854"/>
            <a:ext cx="4210102" cy="2368182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2499E-2BC6-4BB8-80B6-5FB74CE37C13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986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r Verbinder 7"/>
          <p:cNvCxnSpPr/>
          <p:nvPr/>
        </p:nvCxnSpPr>
        <p:spPr>
          <a:xfrm flipV="1">
            <a:off x="0" y="714894"/>
            <a:ext cx="7182196" cy="22137"/>
          </a:xfrm>
          <a:prstGeom prst="line">
            <a:avLst/>
          </a:prstGeom>
          <a:ln w="317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 flipV="1">
            <a:off x="0" y="6216994"/>
            <a:ext cx="8937938" cy="0"/>
          </a:xfrm>
          <a:prstGeom prst="line">
            <a:avLst/>
          </a:prstGeom>
          <a:ln w="317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feld 1"/>
          <p:cNvSpPr txBox="1"/>
          <p:nvPr/>
        </p:nvSpPr>
        <p:spPr>
          <a:xfrm>
            <a:off x="70956" y="233571"/>
            <a:ext cx="11699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Ehrung der Auerwildhegeberater</a:t>
            </a:r>
            <a:endParaRPr lang="de-DE" sz="2800" dirty="0" smtClean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283" y="830191"/>
            <a:ext cx="3376771" cy="506260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056" y="830191"/>
            <a:ext cx="3377322" cy="506343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29" y="860532"/>
            <a:ext cx="4238836" cy="2704703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70957" y="3668976"/>
            <a:ext cx="44675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Einen kräftigen Waidmannsdank unseren Hegeberatern </a:t>
            </a:r>
          </a:p>
          <a:p>
            <a:r>
              <a:rPr lang="de-DE" sz="2400" b="1" dirty="0" smtClean="0"/>
              <a:t>Johann </a:t>
            </a:r>
            <a:r>
              <a:rPr lang="de-DE" sz="2400" b="1" dirty="0" err="1" smtClean="0"/>
              <a:t>Belsch</a:t>
            </a:r>
            <a:r>
              <a:rPr lang="de-DE" sz="2400" b="1" dirty="0" smtClean="0"/>
              <a:t> </a:t>
            </a:r>
            <a:r>
              <a:rPr lang="de-DE" sz="2400" dirty="0" smtClean="0"/>
              <a:t>und </a:t>
            </a:r>
            <a:r>
              <a:rPr lang="de-DE" sz="2400" b="1" dirty="0" smtClean="0"/>
              <a:t>Dieter Geiger</a:t>
            </a:r>
            <a:r>
              <a:rPr lang="de-DE" sz="2400" dirty="0" smtClean="0"/>
              <a:t>,</a:t>
            </a:r>
          </a:p>
          <a:p>
            <a:r>
              <a:rPr lang="de-DE" sz="2400" dirty="0"/>
              <a:t>s</a:t>
            </a:r>
            <a:r>
              <a:rPr lang="de-DE" sz="2400" dirty="0" smtClean="0"/>
              <a:t>owie an</a:t>
            </a:r>
          </a:p>
          <a:p>
            <a:r>
              <a:rPr lang="de-DE" sz="2400" b="1" dirty="0" smtClean="0"/>
              <a:t>Corinna Köninger, Felix Kimmig </a:t>
            </a:r>
            <a:r>
              <a:rPr lang="de-DE" sz="2400" dirty="0" smtClean="0"/>
              <a:t>und </a:t>
            </a:r>
            <a:r>
              <a:rPr lang="de-DE" sz="2400" b="1" dirty="0" smtClean="0"/>
              <a:t>Oliver Ries </a:t>
            </a:r>
            <a:r>
              <a:rPr lang="de-DE" sz="2400" dirty="0" smtClean="0"/>
              <a:t>!</a:t>
            </a:r>
          </a:p>
          <a:p>
            <a:endParaRPr lang="de-DE" sz="24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2499E-2BC6-4BB8-80B6-5FB74CE37C13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301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r Verbinder 7"/>
          <p:cNvCxnSpPr/>
          <p:nvPr/>
        </p:nvCxnSpPr>
        <p:spPr>
          <a:xfrm flipV="1">
            <a:off x="0" y="714894"/>
            <a:ext cx="7182196" cy="22137"/>
          </a:xfrm>
          <a:prstGeom prst="line">
            <a:avLst/>
          </a:prstGeom>
          <a:ln w="317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 flipV="1">
            <a:off x="0" y="6216994"/>
            <a:ext cx="8937938" cy="0"/>
          </a:xfrm>
          <a:prstGeom prst="line">
            <a:avLst/>
          </a:prstGeom>
          <a:ln w="317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feld 1"/>
          <p:cNvSpPr txBox="1"/>
          <p:nvPr/>
        </p:nvSpPr>
        <p:spPr>
          <a:xfrm>
            <a:off x="70956" y="233571"/>
            <a:ext cx="11699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Herzlichen Dank für Ihr aufmerksames Lauschen  </a:t>
            </a:r>
            <a:endParaRPr lang="de-DE" sz="2800" dirty="0" smtClean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35" y="787808"/>
            <a:ext cx="8182992" cy="537840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430" y="1685022"/>
            <a:ext cx="3356270" cy="4383268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2499E-2BC6-4BB8-80B6-5FB74CE37C13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985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878" y="152256"/>
            <a:ext cx="1732711" cy="1686059"/>
          </a:xfrm>
          <a:prstGeom prst="rect">
            <a:avLst/>
          </a:prstGeom>
        </p:spPr>
      </p:pic>
      <p:cxnSp>
        <p:nvCxnSpPr>
          <p:cNvPr id="8" name="Gerader Verbinder 7"/>
          <p:cNvCxnSpPr/>
          <p:nvPr/>
        </p:nvCxnSpPr>
        <p:spPr>
          <a:xfrm flipV="1">
            <a:off x="0" y="714894"/>
            <a:ext cx="7182196" cy="22137"/>
          </a:xfrm>
          <a:prstGeom prst="line">
            <a:avLst/>
          </a:prstGeom>
          <a:ln w="317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 flipV="1">
            <a:off x="0" y="6216994"/>
            <a:ext cx="8937938" cy="0"/>
          </a:xfrm>
          <a:prstGeom prst="line">
            <a:avLst/>
          </a:prstGeom>
          <a:ln w="317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177672" y="995285"/>
            <a:ext cx="5956602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Projekt 1 </a:t>
            </a:r>
            <a:r>
              <a:rPr lang="de-DE" sz="2400" dirty="0"/>
              <a:t>Förderung der </a:t>
            </a:r>
            <a:r>
              <a:rPr lang="de-DE" sz="2400" dirty="0" err="1"/>
              <a:t>Prädatorenbejagung</a:t>
            </a:r>
            <a:r>
              <a:rPr lang="de-DE" sz="2400" dirty="0"/>
              <a:t> durch Auerwildhegeberater 2009 - 2012</a:t>
            </a:r>
          </a:p>
          <a:p>
            <a:endParaRPr lang="de-DE" sz="2400" dirty="0" smtClean="0"/>
          </a:p>
          <a:p>
            <a:r>
              <a:rPr lang="de-DE" sz="2400" dirty="0" smtClean="0"/>
              <a:t>Projekt 2 </a:t>
            </a:r>
            <a:r>
              <a:rPr lang="de-DE" sz="2400" dirty="0"/>
              <a:t>Nachhaltige Nutzung von Fuchs- und </a:t>
            </a:r>
            <a:r>
              <a:rPr lang="de-DE" sz="2400" dirty="0" smtClean="0"/>
              <a:t>Marderbälgen 2012 - 2015</a:t>
            </a:r>
          </a:p>
          <a:p>
            <a:endParaRPr lang="de-DE" sz="2400" dirty="0"/>
          </a:p>
          <a:p>
            <a:r>
              <a:rPr lang="de-DE" sz="2400" dirty="0" smtClean="0"/>
              <a:t>Projekt 3 </a:t>
            </a:r>
            <a:r>
              <a:rPr lang="de-DE" sz="2400" dirty="0"/>
              <a:t>Auerwildschutz durch </a:t>
            </a:r>
            <a:r>
              <a:rPr lang="de-DE" sz="2400" dirty="0" err="1"/>
              <a:t>Prädatorenbejagung</a:t>
            </a:r>
            <a:r>
              <a:rPr lang="de-DE" sz="2400" dirty="0"/>
              <a:t> - Etablierung der nachhaltigen Nutzung </a:t>
            </a:r>
            <a:r>
              <a:rPr lang="de-DE" sz="2400" dirty="0" smtClean="0"/>
              <a:t>von </a:t>
            </a:r>
            <a:r>
              <a:rPr lang="de-DE" sz="2400" dirty="0"/>
              <a:t>Fuchs- und Marderbälgen 2015 – </a:t>
            </a:r>
            <a:r>
              <a:rPr lang="de-DE" sz="2400" dirty="0" smtClean="0"/>
              <a:t>2018</a:t>
            </a:r>
          </a:p>
          <a:p>
            <a:endParaRPr lang="de-DE" sz="2400" dirty="0" smtClean="0"/>
          </a:p>
          <a:p>
            <a:r>
              <a:rPr lang="de-DE" sz="2400" dirty="0" smtClean="0"/>
              <a:t>mit Verlängerungen 2018/19, 2019/20, 2020/21</a:t>
            </a:r>
          </a:p>
          <a:p>
            <a:endParaRPr lang="de-DE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de-DE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de-D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Landesjagdverband 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Baden-Württemberg e.V</a:t>
            </a:r>
            <a:r>
              <a:rPr lang="de-D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  </a:t>
            </a:r>
            <a:endParaRPr lang="de-DE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790113" y="152256"/>
            <a:ext cx="10351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12 </a:t>
            </a:r>
            <a:r>
              <a:rPr lang="de-DE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</a:t>
            </a:r>
            <a:r>
              <a:rPr lang="de-DE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ahre Auerwildprojekte des LJV</a:t>
            </a:r>
            <a:endParaRPr lang="de-DE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274" y="907126"/>
            <a:ext cx="3942600" cy="5309868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53B0A-1D87-4F92-9429-979E4A9D4E29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044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878" y="152256"/>
            <a:ext cx="1732711" cy="1686059"/>
          </a:xfrm>
          <a:prstGeom prst="rect">
            <a:avLst/>
          </a:prstGeom>
        </p:spPr>
      </p:pic>
      <p:cxnSp>
        <p:nvCxnSpPr>
          <p:cNvPr id="8" name="Gerader Verbinder 7"/>
          <p:cNvCxnSpPr/>
          <p:nvPr/>
        </p:nvCxnSpPr>
        <p:spPr>
          <a:xfrm flipV="1">
            <a:off x="0" y="714894"/>
            <a:ext cx="7182196" cy="22137"/>
          </a:xfrm>
          <a:prstGeom prst="line">
            <a:avLst/>
          </a:prstGeom>
          <a:ln w="317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 flipV="1">
            <a:off x="0" y="6216994"/>
            <a:ext cx="8937938" cy="0"/>
          </a:xfrm>
          <a:prstGeom prst="line">
            <a:avLst/>
          </a:prstGeom>
          <a:ln w="317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132387" y="862902"/>
            <a:ext cx="1212426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Startschuss 1.5.2009</a:t>
            </a:r>
          </a:p>
          <a:p>
            <a:r>
              <a:rPr lang="de-DE" sz="2400" dirty="0" smtClean="0"/>
              <a:t>Förderung </a:t>
            </a:r>
            <a:r>
              <a:rPr lang="de-DE" sz="2400" dirty="0"/>
              <a:t>der </a:t>
            </a:r>
            <a:r>
              <a:rPr lang="de-DE" sz="2400" dirty="0" err="1"/>
              <a:t>Prädatorenbejagung</a:t>
            </a:r>
            <a:r>
              <a:rPr lang="de-DE" sz="2400" dirty="0"/>
              <a:t> durch </a:t>
            </a:r>
            <a:r>
              <a:rPr lang="de-DE" sz="2400" dirty="0" smtClean="0"/>
              <a:t>Auerwildhegeberater 2009 </a:t>
            </a:r>
            <a:r>
              <a:rPr lang="de-DE" sz="2400" dirty="0"/>
              <a:t>- 2012</a:t>
            </a:r>
            <a:endParaRPr lang="de-DE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609600" indent="-609600">
              <a:buFontTx/>
              <a:buAutoNum type="arabicParenBoth"/>
            </a:pPr>
            <a:r>
              <a:rPr lang="de-DE" altLang="de-DE" sz="2400" dirty="0" smtClean="0"/>
              <a:t>Stärkung </a:t>
            </a:r>
            <a:r>
              <a:rPr lang="de-DE" altLang="de-DE" sz="2400" dirty="0"/>
              <a:t>und Erweiterung der Auerwildhegeringe</a:t>
            </a:r>
          </a:p>
          <a:p>
            <a:pPr marL="609600" indent="-609600">
              <a:buFontTx/>
              <a:buAutoNum type="arabicParenBoth"/>
            </a:pPr>
            <a:r>
              <a:rPr lang="de-DE" altLang="de-DE" sz="2400" dirty="0"/>
              <a:t>Einstellung von Hegeberatern für </a:t>
            </a:r>
            <a:r>
              <a:rPr lang="de-DE" altLang="de-DE" sz="2400" dirty="0" err="1"/>
              <a:t>Auerhuhngebiete</a:t>
            </a:r>
            <a:endParaRPr lang="de-DE" altLang="de-DE" sz="2400" dirty="0"/>
          </a:p>
          <a:p>
            <a:pPr marL="609600" indent="-609600">
              <a:buFontTx/>
              <a:buAutoNum type="arabicParenBoth"/>
            </a:pPr>
            <a:r>
              <a:rPr lang="de-DE" altLang="de-DE" sz="2400" dirty="0"/>
              <a:t>Anpassung der Kirrungsregelung für Schwarzwild für die </a:t>
            </a:r>
            <a:r>
              <a:rPr lang="de-DE" altLang="de-DE" sz="2400" dirty="0" err="1"/>
              <a:t>auerhuhnrelevanten</a:t>
            </a:r>
            <a:r>
              <a:rPr lang="de-DE" altLang="de-DE" sz="2400" dirty="0"/>
              <a:t> Flächen</a:t>
            </a:r>
          </a:p>
          <a:p>
            <a:pPr marL="609600" indent="-609600">
              <a:buFontTx/>
              <a:buAutoNum type="arabicParenBoth"/>
            </a:pPr>
            <a:r>
              <a:rPr lang="de-DE" altLang="de-DE" sz="2400" dirty="0"/>
              <a:t>Zuarbeit der Jägerschaft zum </a:t>
            </a:r>
            <a:r>
              <a:rPr lang="de-DE" altLang="de-DE" sz="2400" dirty="0" err="1"/>
              <a:t>Auerwildmonitoring</a:t>
            </a:r>
            <a:endParaRPr lang="de-DE" altLang="de-DE" sz="2400" dirty="0"/>
          </a:p>
          <a:p>
            <a:pPr marL="609600" indent="-609600">
              <a:buFontTx/>
              <a:buAutoNum type="arabicParenBoth"/>
            </a:pPr>
            <a:r>
              <a:rPr lang="de-DE" altLang="de-DE" sz="2400" dirty="0"/>
              <a:t>Intensivierung zielorientierter </a:t>
            </a:r>
            <a:r>
              <a:rPr lang="de-DE" altLang="de-DE" sz="2400" dirty="0" err="1"/>
              <a:t>Prädatorenkontrolle</a:t>
            </a:r>
            <a:r>
              <a:rPr lang="de-DE" altLang="de-DE" sz="2400" dirty="0"/>
              <a:t>, insbesondere </a:t>
            </a:r>
            <a:r>
              <a:rPr lang="de-DE" altLang="de-DE" sz="2400" dirty="0" smtClean="0"/>
              <a:t>Fuchs</a:t>
            </a:r>
          </a:p>
          <a:p>
            <a:pPr marL="609600" indent="-609600">
              <a:buFontTx/>
              <a:buAutoNum type="arabicParenBoth"/>
            </a:pPr>
            <a:endParaRPr lang="de-DE" altLang="de-DE" sz="2400" dirty="0" smtClean="0"/>
          </a:p>
          <a:p>
            <a:pPr marL="609600" indent="-609600">
              <a:buFontTx/>
              <a:buAutoNum type="arabicParenBoth"/>
            </a:pPr>
            <a:endParaRPr lang="de-DE" altLang="de-DE" sz="2400" dirty="0"/>
          </a:p>
          <a:p>
            <a:endParaRPr lang="de-DE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de-DE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de-DE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de-DE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de-D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Landesjagdverband 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Baden-Württemberg e.V</a:t>
            </a:r>
            <a:r>
              <a:rPr lang="de-D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   			</a:t>
            </a:r>
            <a:endParaRPr lang="de-DE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790113" y="152256"/>
            <a:ext cx="10351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Projekt 1 - </a:t>
            </a:r>
            <a:r>
              <a:rPr lang="de-DE" sz="3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Prädatorenbejagung</a:t>
            </a:r>
            <a:endParaRPr lang="de-DE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Picture 5" descr="Bild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87" y="3926817"/>
            <a:ext cx="11643977" cy="222724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53B0A-1D87-4F92-9429-979E4A9D4E29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417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878" y="152256"/>
            <a:ext cx="1732711" cy="1686059"/>
          </a:xfrm>
          <a:prstGeom prst="rect">
            <a:avLst/>
          </a:prstGeom>
        </p:spPr>
      </p:pic>
      <p:cxnSp>
        <p:nvCxnSpPr>
          <p:cNvPr id="8" name="Gerader Verbinder 7"/>
          <p:cNvCxnSpPr/>
          <p:nvPr/>
        </p:nvCxnSpPr>
        <p:spPr>
          <a:xfrm flipV="1">
            <a:off x="0" y="714894"/>
            <a:ext cx="7182196" cy="22137"/>
          </a:xfrm>
          <a:prstGeom prst="line">
            <a:avLst/>
          </a:prstGeom>
          <a:ln w="317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 flipV="1">
            <a:off x="0" y="6216994"/>
            <a:ext cx="8937938" cy="0"/>
          </a:xfrm>
          <a:prstGeom prst="line">
            <a:avLst/>
          </a:prstGeom>
          <a:ln w="317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363296" y="6340066"/>
            <a:ext cx="12124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Landesjagdverband 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Baden-Württemberg e.V</a:t>
            </a:r>
            <a:r>
              <a:rPr lang="de-D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   			</a:t>
            </a:r>
            <a:endParaRPr lang="de-DE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790113" y="152256"/>
            <a:ext cx="10351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Projekt 1 - </a:t>
            </a:r>
            <a:r>
              <a:rPr lang="de-DE" sz="3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Prädatorenbejagung</a:t>
            </a:r>
            <a:endParaRPr lang="de-DE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69" y="889001"/>
            <a:ext cx="9368863" cy="5204922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53B0A-1D87-4F92-9429-979E4A9D4E29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143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878" y="152256"/>
            <a:ext cx="1732711" cy="1686059"/>
          </a:xfrm>
          <a:prstGeom prst="rect">
            <a:avLst/>
          </a:prstGeom>
        </p:spPr>
      </p:pic>
      <p:cxnSp>
        <p:nvCxnSpPr>
          <p:cNvPr id="8" name="Gerader Verbinder 7"/>
          <p:cNvCxnSpPr/>
          <p:nvPr/>
        </p:nvCxnSpPr>
        <p:spPr>
          <a:xfrm flipV="1">
            <a:off x="0" y="714894"/>
            <a:ext cx="7182196" cy="22137"/>
          </a:xfrm>
          <a:prstGeom prst="line">
            <a:avLst/>
          </a:prstGeom>
          <a:ln w="317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 flipV="1">
            <a:off x="0" y="6216994"/>
            <a:ext cx="8937938" cy="0"/>
          </a:xfrm>
          <a:prstGeom prst="line">
            <a:avLst/>
          </a:prstGeom>
          <a:ln w="317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149545" y="6457890"/>
            <a:ext cx="12124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Landesjagdverband Baden-Württemberg 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e.V</a:t>
            </a:r>
            <a:r>
              <a:rPr lang="de-D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   			</a:t>
            </a:r>
            <a:endParaRPr lang="de-DE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790113" y="152256"/>
            <a:ext cx="10351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Projekt 1 - </a:t>
            </a:r>
            <a:r>
              <a:rPr lang="de-DE" sz="3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Prädatorenbejagung</a:t>
            </a:r>
            <a:endParaRPr lang="de-DE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5" y="737031"/>
            <a:ext cx="4727255" cy="262276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14" y="3381931"/>
            <a:ext cx="4675786" cy="2607450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473" y="752113"/>
            <a:ext cx="4197350" cy="12096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365" y="1976871"/>
            <a:ext cx="2930380" cy="4119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25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53B0A-1D87-4F92-9429-979E4A9D4E29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570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878" y="152256"/>
            <a:ext cx="1732711" cy="1686059"/>
          </a:xfrm>
          <a:prstGeom prst="rect">
            <a:avLst/>
          </a:prstGeom>
        </p:spPr>
      </p:pic>
      <p:cxnSp>
        <p:nvCxnSpPr>
          <p:cNvPr id="8" name="Gerader Verbinder 7"/>
          <p:cNvCxnSpPr/>
          <p:nvPr/>
        </p:nvCxnSpPr>
        <p:spPr>
          <a:xfrm flipV="1">
            <a:off x="0" y="714894"/>
            <a:ext cx="7182196" cy="22137"/>
          </a:xfrm>
          <a:prstGeom prst="line">
            <a:avLst/>
          </a:prstGeom>
          <a:ln w="317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 flipV="1">
            <a:off x="0" y="6216994"/>
            <a:ext cx="8937938" cy="0"/>
          </a:xfrm>
          <a:prstGeom prst="line">
            <a:avLst/>
          </a:prstGeom>
          <a:ln w="317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363296" y="6340066"/>
            <a:ext cx="12124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Landesjagdverband 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Baden-Württemberg e.V</a:t>
            </a:r>
            <a:r>
              <a:rPr lang="de-D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   			</a:t>
            </a:r>
            <a:endParaRPr lang="de-DE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790113" y="152256"/>
            <a:ext cx="10351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Projekt 1 - </a:t>
            </a:r>
            <a:r>
              <a:rPr lang="de-DE" sz="3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Prädatorenbejagung</a:t>
            </a:r>
            <a:endParaRPr lang="de-DE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363298" y="921394"/>
            <a:ext cx="7496848" cy="5278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sz="2400" dirty="0" smtClean="0">
                <a:latin typeface="Calibri" panose="020F0502020204030204" pitchFamily="34" charset="0"/>
              </a:rPr>
              <a:t>Aufbauphase: „Klinkenputzen“ – bekannt werden, Netzwerk aufbauen</a:t>
            </a:r>
            <a:endParaRPr lang="de-DE" sz="2400" dirty="0">
              <a:latin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Calibri" panose="020F0502020204030204" pitchFamily="34" charset="0"/>
              </a:rPr>
              <a:t>Die Auerwildhegeberater </a:t>
            </a:r>
            <a:r>
              <a:rPr lang="de-DE" sz="2400" dirty="0">
                <a:latin typeface="Calibri" panose="020F0502020204030204" pitchFamily="34" charset="0"/>
              </a:rPr>
              <a:t>führten </a:t>
            </a:r>
            <a:r>
              <a:rPr lang="de-DE" sz="2400" dirty="0" smtClean="0">
                <a:latin typeface="Calibri" panose="020F0502020204030204" pitchFamily="34" charset="0"/>
              </a:rPr>
              <a:t>direkte Beratung vor </a:t>
            </a:r>
            <a:r>
              <a:rPr lang="de-DE" sz="2400" dirty="0">
                <a:latin typeface="Calibri" panose="020F0502020204030204" pitchFamily="34" charset="0"/>
              </a:rPr>
              <a:t>Ort in den Revieren mit ihren Kenntnissen </a:t>
            </a:r>
            <a:r>
              <a:rPr lang="de-DE" sz="2400" dirty="0" smtClean="0">
                <a:latin typeface="Calibri" panose="020F0502020204030204" pitchFamily="34" charset="0"/>
              </a:rPr>
              <a:t>und Kontakten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Calibri" panose="020F0502020204030204" pitchFamily="34" charset="0"/>
              </a:rPr>
              <a:t>Sie informierten </a:t>
            </a:r>
            <a:r>
              <a:rPr lang="de-DE" sz="2400" dirty="0">
                <a:latin typeface="Calibri" panose="020F0502020204030204" pitchFamily="34" charset="0"/>
              </a:rPr>
              <a:t>bei Versammlungen </a:t>
            </a:r>
            <a:r>
              <a:rPr lang="de-DE" sz="2400" dirty="0" smtClean="0">
                <a:latin typeface="Calibri" panose="020F0502020204030204" pitchFamily="34" charset="0"/>
              </a:rPr>
              <a:t>von Kreisjägervereinigungen </a:t>
            </a:r>
            <a:r>
              <a:rPr lang="de-DE" sz="2400" dirty="0">
                <a:latin typeface="Calibri" panose="020F0502020204030204" pitchFamily="34" charset="0"/>
              </a:rPr>
              <a:t>und </a:t>
            </a:r>
            <a:r>
              <a:rPr lang="de-DE" sz="2400" dirty="0" smtClean="0">
                <a:latin typeface="Calibri" panose="020F0502020204030204" pitchFamily="34" charset="0"/>
              </a:rPr>
              <a:t>Auerwild-/Hegeringen, nahmen an Lehrgängen teil und organisierten Lehrgänge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Calibri" panose="020F0502020204030204" pitchFamily="34" charset="0"/>
              </a:rPr>
              <a:t>Sponsoren </a:t>
            </a:r>
            <a:r>
              <a:rPr lang="de-DE" sz="2400" dirty="0">
                <a:latin typeface="Calibri" panose="020F0502020204030204" pitchFamily="34" charset="0"/>
              </a:rPr>
              <a:t>wurden </a:t>
            </a:r>
            <a:r>
              <a:rPr lang="de-DE" sz="2400" dirty="0" smtClean="0">
                <a:latin typeface="Calibri" panose="020F0502020204030204" pitchFamily="34" charset="0"/>
              </a:rPr>
              <a:t>gewonnen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Calibri" panose="020F0502020204030204" pitchFamily="34" charset="0"/>
              </a:rPr>
              <a:t>Erste Kontakte </a:t>
            </a:r>
            <a:r>
              <a:rPr lang="de-DE" sz="2400" dirty="0">
                <a:latin typeface="Calibri" panose="020F0502020204030204" pitchFamily="34" charset="0"/>
              </a:rPr>
              <a:t>zu </a:t>
            </a:r>
            <a:r>
              <a:rPr lang="de-DE" sz="2400" dirty="0" err="1">
                <a:latin typeface="Calibri" panose="020F0502020204030204" pitchFamily="34" charset="0"/>
              </a:rPr>
              <a:t>Pelzverarbeitern</a:t>
            </a:r>
            <a:r>
              <a:rPr lang="de-DE" sz="2400" dirty="0">
                <a:latin typeface="Calibri" panose="020F0502020204030204" pitchFamily="34" charset="0"/>
              </a:rPr>
              <a:t> </a:t>
            </a:r>
            <a:r>
              <a:rPr lang="de-DE" sz="2400" dirty="0" smtClean="0">
                <a:latin typeface="Calibri" panose="020F0502020204030204" pitchFamily="34" charset="0"/>
              </a:rPr>
              <a:t>wurden geknüpft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Calibri" panose="020F0502020204030204" pitchFamily="34" charset="0"/>
              </a:rPr>
              <a:t>Die wissenschaftlichen </a:t>
            </a:r>
            <a:r>
              <a:rPr lang="de-DE" sz="2400" dirty="0">
                <a:latin typeface="Calibri" panose="020F0502020204030204" pitchFamily="34" charset="0"/>
              </a:rPr>
              <a:t>Arbeiten der Universität Freiburg und der Forstlichen Versuchs- </a:t>
            </a:r>
            <a:r>
              <a:rPr lang="de-DE" sz="2400" dirty="0" smtClean="0">
                <a:latin typeface="Calibri" panose="020F0502020204030204" pitchFamily="34" charset="0"/>
              </a:rPr>
              <a:t>und Forschungsanstalt wurden unterstützt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53B0A-1D87-4F92-9429-979E4A9D4E29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82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878" y="152256"/>
            <a:ext cx="1732711" cy="1686059"/>
          </a:xfrm>
          <a:prstGeom prst="rect">
            <a:avLst/>
          </a:prstGeom>
        </p:spPr>
      </p:pic>
      <p:cxnSp>
        <p:nvCxnSpPr>
          <p:cNvPr id="8" name="Gerader Verbinder 7"/>
          <p:cNvCxnSpPr/>
          <p:nvPr/>
        </p:nvCxnSpPr>
        <p:spPr>
          <a:xfrm flipV="1">
            <a:off x="0" y="714894"/>
            <a:ext cx="7182196" cy="22137"/>
          </a:xfrm>
          <a:prstGeom prst="line">
            <a:avLst/>
          </a:prstGeom>
          <a:ln w="317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 flipV="1">
            <a:off x="0" y="6216994"/>
            <a:ext cx="8937938" cy="0"/>
          </a:xfrm>
          <a:prstGeom prst="line">
            <a:avLst/>
          </a:prstGeom>
          <a:ln w="317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363296" y="6340066"/>
            <a:ext cx="12124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Landesjagdverband 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Baden-Württemberg e.V</a:t>
            </a:r>
            <a:r>
              <a:rPr lang="de-D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   			</a:t>
            </a:r>
            <a:endParaRPr lang="de-DE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790113" y="152256"/>
            <a:ext cx="10351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Projekt 1 - </a:t>
            </a:r>
            <a:r>
              <a:rPr lang="de-DE" sz="3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Prädatorenbejagung</a:t>
            </a:r>
            <a:endParaRPr lang="de-DE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206278" y="860102"/>
            <a:ext cx="672099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sz="2400" dirty="0">
                <a:latin typeface="Calibri" panose="020F0502020204030204" pitchFamily="34" charset="0"/>
              </a:rPr>
              <a:t>W</a:t>
            </a:r>
            <a:r>
              <a:rPr lang="de-DE" sz="2400" dirty="0" smtClean="0">
                <a:latin typeface="Calibri" panose="020F0502020204030204" pitchFamily="34" charset="0"/>
              </a:rPr>
              <a:t>irksamste </a:t>
            </a:r>
            <a:r>
              <a:rPr lang="de-DE" sz="2400" dirty="0">
                <a:latin typeface="Calibri" panose="020F0502020204030204" pitchFamily="34" charset="0"/>
              </a:rPr>
              <a:t>Maßnahmen </a:t>
            </a:r>
            <a:r>
              <a:rPr lang="de-DE" sz="2400" dirty="0" smtClean="0">
                <a:latin typeface="Calibri" panose="020F0502020204030204" pitchFamily="34" charset="0"/>
              </a:rPr>
              <a:t>für die Praxis: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Calibri" panose="020F0502020204030204" pitchFamily="34" charset="0"/>
              </a:rPr>
              <a:t>Organisation von Fuchswochen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Calibri" panose="020F0502020204030204" pitchFamily="34" charset="0"/>
              </a:rPr>
              <a:t>Schaffung </a:t>
            </a:r>
            <a:r>
              <a:rPr lang="de-DE" sz="2400" dirty="0">
                <a:latin typeface="Calibri" panose="020F0502020204030204" pitchFamily="34" charset="0"/>
              </a:rPr>
              <a:t>ideeller Anreize durch Auszeichnungen </a:t>
            </a:r>
            <a:r>
              <a:rPr lang="de-DE" sz="2400" dirty="0" smtClean="0">
                <a:latin typeface="Calibri" panose="020F0502020204030204" pitchFamily="34" charset="0"/>
              </a:rPr>
              <a:t>(Fuchsnadel und </a:t>
            </a:r>
            <a:r>
              <a:rPr lang="de-DE" sz="2400" dirty="0">
                <a:latin typeface="Calibri" panose="020F0502020204030204" pitchFamily="34" charset="0"/>
              </a:rPr>
              <a:t>A</a:t>
            </a:r>
            <a:r>
              <a:rPr lang="de-DE" sz="2400" dirty="0" smtClean="0">
                <a:latin typeface="Calibri" panose="020F0502020204030204" pitchFamily="34" charset="0"/>
              </a:rPr>
              <a:t>uerwildnadel)</a:t>
            </a:r>
            <a:endParaRPr lang="de-DE" sz="2400" dirty="0">
              <a:latin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Calibri" panose="020F0502020204030204" pitchFamily="34" charset="0"/>
              </a:rPr>
              <a:t>Erfolgreiche Versuche, Raubwildbälge wieder einer </a:t>
            </a:r>
            <a:r>
              <a:rPr lang="de-DE" sz="2400" dirty="0">
                <a:latin typeface="Calibri" panose="020F0502020204030204" pitchFamily="34" charset="0"/>
              </a:rPr>
              <a:t>Verwertung </a:t>
            </a:r>
            <a:r>
              <a:rPr lang="de-DE" sz="2400" dirty="0" smtClean="0">
                <a:latin typeface="Calibri" panose="020F0502020204030204" pitchFamily="34" charset="0"/>
              </a:rPr>
              <a:t>zuzuführen</a:t>
            </a:r>
            <a:endParaRPr lang="de-DE" sz="2400" dirty="0">
              <a:latin typeface="Calibri" panose="020F0502020204030204" pitchFamily="34" charset="0"/>
            </a:endParaRPr>
          </a:p>
          <a:p>
            <a:r>
              <a:rPr lang="de-DE" sz="2400" dirty="0" smtClean="0">
                <a:latin typeface="Calibri" panose="020F0502020204030204" pitchFamily="34" charset="0"/>
              </a:rPr>
              <a:t>Viele </a:t>
            </a:r>
            <a:r>
              <a:rPr lang="de-DE" sz="2400" dirty="0">
                <a:latin typeface="Calibri" panose="020F0502020204030204" pitchFamily="34" charset="0"/>
              </a:rPr>
              <a:t>Maßnahmen, die in den ersten Projektjahren anliefen, bedurften einer weiteren Betreuung und </a:t>
            </a:r>
            <a:r>
              <a:rPr lang="de-DE" sz="2400" dirty="0" smtClean="0">
                <a:latin typeface="Calibri" panose="020F0502020204030204" pitchFamily="34" charset="0"/>
              </a:rPr>
              <a:t>Weiterentwicklung</a:t>
            </a:r>
          </a:p>
          <a:p>
            <a:endParaRPr lang="de-DE" sz="2400" dirty="0"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r>
              <a:rPr lang="de-DE" sz="2400" dirty="0" smtClean="0">
                <a:latin typeface="Calibri" panose="020F0502020204030204" pitchFamily="34" charset="0"/>
                <a:sym typeface="Wingdings" panose="05000000000000000000" pitchFamily="2" charset="2"/>
              </a:rPr>
              <a:t> </a:t>
            </a:r>
            <a:r>
              <a:rPr lang="de-DE" sz="2400" dirty="0" smtClean="0">
                <a:latin typeface="Calibri" panose="020F0502020204030204" pitchFamily="34" charset="0"/>
              </a:rPr>
              <a:t>Neu </a:t>
            </a:r>
            <a:r>
              <a:rPr lang="de-DE" sz="2400" dirty="0">
                <a:latin typeface="Calibri" panose="020F0502020204030204" pitchFamily="34" charset="0"/>
              </a:rPr>
              <a:t>fokussiertes </a:t>
            </a:r>
            <a:r>
              <a:rPr lang="de-DE" sz="2400" dirty="0" smtClean="0">
                <a:latin typeface="Calibri" panose="020F0502020204030204" pitchFamily="34" charset="0"/>
              </a:rPr>
              <a:t>Folgeprojekt</a:t>
            </a:r>
            <a:endParaRPr lang="de-DE" sz="2400" dirty="0"/>
          </a:p>
          <a:p>
            <a:endParaRPr lang="de-DE" sz="2400" dirty="0">
              <a:latin typeface="Calibri" panose="020F050202020403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110" y="1652015"/>
            <a:ext cx="3669348" cy="5088162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53B0A-1D87-4F92-9429-979E4A9D4E29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334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878" y="152256"/>
            <a:ext cx="1732711" cy="1686059"/>
          </a:xfrm>
          <a:prstGeom prst="rect">
            <a:avLst/>
          </a:prstGeom>
        </p:spPr>
      </p:pic>
      <p:cxnSp>
        <p:nvCxnSpPr>
          <p:cNvPr id="8" name="Gerader Verbinder 7"/>
          <p:cNvCxnSpPr/>
          <p:nvPr/>
        </p:nvCxnSpPr>
        <p:spPr>
          <a:xfrm flipV="1">
            <a:off x="0" y="714894"/>
            <a:ext cx="7182196" cy="22137"/>
          </a:xfrm>
          <a:prstGeom prst="line">
            <a:avLst/>
          </a:prstGeom>
          <a:ln w="317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 flipV="1">
            <a:off x="0" y="6216994"/>
            <a:ext cx="8937938" cy="0"/>
          </a:xfrm>
          <a:prstGeom prst="line">
            <a:avLst/>
          </a:prstGeom>
          <a:ln w="317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67732" y="995285"/>
            <a:ext cx="978746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400" dirty="0" smtClean="0">
                <a:latin typeface="Calibri" panose="020F0502020204030204" pitchFamily="34" charset="0"/>
              </a:rPr>
              <a:t>Was </a:t>
            </a:r>
            <a:r>
              <a:rPr lang="de-DE" sz="2400" dirty="0">
                <a:latin typeface="Calibri" panose="020F0502020204030204" pitchFamily="34" charset="0"/>
              </a:rPr>
              <a:t>am Anfang fast aussichtslos erschien, die </a:t>
            </a:r>
            <a:r>
              <a:rPr lang="de-DE" sz="2400" b="1" dirty="0">
                <a:latin typeface="Calibri" panose="020F0502020204030204" pitchFamily="34" charset="0"/>
              </a:rPr>
              <a:t>Verwertung der Winterbälge </a:t>
            </a:r>
            <a:r>
              <a:rPr lang="de-DE" sz="2400" dirty="0">
                <a:latin typeface="Calibri" panose="020F0502020204030204" pitchFamily="34" charset="0"/>
              </a:rPr>
              <a:t>wieder zu reaktivieren, hat sich durch viele Gespräche und Ideen zum Positiven entwickelt. </a:t>
            </a:r>
            <a:r>
              <a:rPr lang="de-DE" sz="2400" dirty="0" smtClean="0">
                <a:latin typeface="Calibri" panose="020F0502020204030204" pitchFamily="34" charset="0"/>
              </a:rPr>
              <a:t>Damit </a:t>
            </a:r>
            <a:r>
              <a:rPr lang="de-DE" sz="2400" dirty="0">
                <a:latin typeface="Calibri" panose="020F0502020204030204" pitchFamily="34" charset="0"/>
              </a:rPr>
              <a:t>bestand die Aufgabe zur Erarbeitung einer Marke und deren Präsentation. </a:t>
            </a:r>
          </a:p>
          <a:p>
            <a:pPr marL="609600" indent="-609600">
              <a:spcAft>
                <a:spcPts val="600"/>
              </a:spcAft>
              <a:buFontTx/>
              <a:buAutoNum type="arabicParenBoth"/>
            </a:pPr>
            <a:r>
              <a:rPr lang="de-DE" altLang="de-DE" sz="2400" dirty="0" smtClean="0"/>
              <a:t>Netzwerk Projektpartner (Kürschner, </a:t>
            </a:r>
            <a:r>
              <a:rPr lang="de-DE" altLang="de-DE" sz="2400" dirty="0" err="1" smtClean="0"/>
              <a:t>Abbalgstation</a:t>
            </a:r>
            <a:r>
              <a:rPr lang="de-DE" altLang="de-DE" sz="2400" dirty="0" smtClean="0"/>
              <a:t>, Bewerbung Messen)</a:t>
            </a:r>
          </a:p>
          <a:p>
            <a:pPr marL="609600" indent="-609600">
              <a:spcAft>
                <a:spcPts val="600"/>
              </a:spcAft>
              <a:buFontTx/>
              <a:buAutoNum type="arabicParenBoth"/>
            </a:pPr>
            <a:r>
              <a:rPr lang="de-DE" altLang="de-DE" sz="2400" dirty="0" smtClean="0"/>
              <a:t>Organisation der Logistik vom Jäger zur </a:t>
            </a:r>
            <a:r>
              <a:rPr lang="de-DE" altLang="de-DE" sz="2400" dirty="0" err="1" smtClean="0"/>
              <a:t>Abbalgstation</a:t>
            </a:r>
            <a:endParaRPr lang="de-DE" altLang="de-DE" sz="2400" dirty="0"/>
          </a:p>
          <a:p>
            <a:pPr marL="609600" indent="-609600">
              <a:spcAft>
                <a:spcPts val="600"/>
              </a:spcAft>
              <a:buFontTx/>
              <a:buAutoNum type="arabicParenBoth"/>
            </a:pPr>
            <a:r>
              <a:rPr lang="de-DE" altLang="de-DE" sz="2400" dirty="0" smtClean="0"/>
              <a:t>Logo-Entwicklung 2012, Markenschutz</a:t>
            </a:r>
            <a:endParaRPr lang="de-DE" altLang="de-DE" sz="2400" dirty="0"/>
          </a:p>
          <a:p>
            <a:pPr marL="609600" indent="-609600">
              <a:spcAft>
                <a:spcPts val="600"/>
              </a:spcAft>
              <a:buFontTx/>
              <a:buAutoNum type="arabicParenBoth"/>
            </a:pPr>
            <a:r>
              <a:rPr lang="de-DE" altLang="de-DE" sz="2400" dirty="0" smtClean="0"/>
              <a:t>Informationsmedien (Videos, Roll-</a:t>
            </a:r>
            <a:r>
              <a:rPr lang="de-DE" altLang="de-DE" sz="2400" dirty="0" err="1" smtClean="0"/>
              <a:t>Ups</a:t>
            </a:r>
            <a:r>
              <a:rPr lang="de-DE" altLang="de-DE" sz="2400" dirty="0" smtClean="0"/>
              <a:t>, Merkblatt </a:t>
            </a:r>
            <a:r>
              <a:rPr lang="de-DE" altLang="de-DE" sz="2400" dirty="0"/>
              <a:t>zur Balgbehandlung</a:t>
            </a:r>
            <a:r>
              <a:rPr lang="de-DE" altLang="de-DE" sz="2400" dirty="0" smtClean="0"/>
              <a:t>)</a:t>
            </a:r>
          </a:p>
          <a:p>
            <a:pPr marL="609600" indent="-609600">
              <a:spcAft>
                <a:spcPts val="600"/>
              </a:spcAft>
              <a:buFontTx/>
              <a:buAutoNum type="arabicParenBoth"/>
            </a:pPr>
            <a:r>
              <a:rPr lang="de-DE" altLang="de-DE" sz="2400" dirty="0"/>
              <a:t>Weiterentwicklung der Raubwildbejagung zu den Artenschutzwochen</a:t>
            </a:r>
          </a:p>
          <a:p>
            <a:pPr marL="609600" indent="-609600">
              <a:spcAft>
                <a:spcPts val="600"/>
              </a:spcAft>
              <a:buFontTx/>
              <a:buAutoNum type="arabicParenBoth"/>
            </a:pPr>
            <a:r>
              <a:rPr lang="de-DE" sz="2400" dirty="0"/>
              <a:t>Fortführung von Beratung, Unterstützung der Auerwildhegeringe/AHG, </a:t>
            </a:r>
            <a:r>
              <a:rPr lang="de-DE" sz="2400" dirty="0" smtClean="0"/>
              <a:t>Artenschutz-wochen</a:t>
            </a:r>
            <a:r>
              <a:rPr lang="de-DE" sz="2400" dirty="0"/>
              <a:t>, </a:t>
            </a:r>
            <a:r>
              <a:rPr lang="de-DE" sz="2400" dirty="0" smtClean="0"/>
              <a:t>Ideelle Anreize/Ehrungen, </a:t>
            </a:r>
            <a:r>
              <a:rPr lang="de-DE" sz="2400" dirty="0"/>
              <a:t>Zusammenarbeit mit AGR und </a:t>
            </a:r>
            <a:r>
              <a:rPr lang="de-DE" sz="2400" dirty="0" smtClean="0"/>
              <a:t>FVA-Projekten</a:t>
            </a:r>
            <a:endParaRPr lang="de-DE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de-DE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de-D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Landesjagdverband 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Baden-Württemberg e.V</a:t>
            </a:r>
            <a:r>
              <a:rPr lang="de-DE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endParaRPr lang="de-DE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08223" y="176285"/>
            <a:ext cx="11318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Projekt </a:t>
            </a:r>
            <a:r>
              <a:rPr lang="de-DE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 </a:t>
            </a:r>
            <a:r>
              <a:rPr lang="de-DE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 Nachhaltige Nutzung von Fuchs- und Marderbälgen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53B0A-1D87-4F92-9429-979E4A9D4E29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005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964</Words>
  <Application>Microsoft Office PowerPoint</Application>
  <PresentationFormat>Breitbild</PresentationFormat>
  <Paragraphs>209</Paragraphs>
  <Slides>23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Wingdings</vt:lpstr>
      <vt:lpstr>Office Theme</vt:lpstr>
      <vt:lpstr>Benutzerdefiniertes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Lars Honer</dc:creator>
  <cp:lastModifiedBy>Klaus Lachenmaier</cp:lastModifiedBy>
  <cp:revision>416</cp:revision>
  <cp:lastPrinted>2016-05-02T08:42:17Z</cp:lastPrinted>
  <dcterms:created xsi:type="dcterms:W3CDTF">2015-04-20T13:03:09Z</dcterms:created>
  <dcterms:modified xsi:type="dcterms:W3CDTF">2021-08-02T09:49:59Z</dcterms:modified>
</cp:coreProperties>
</file>